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337" r:id="rId3"/>
    <p:sldId id="259" r:id="rId4"/>
    <p:sldId id="274" r:id="rId5"/>
    <p:sldId id="325" r:id="rId6"/>
    <p:sldId id="390" r:id="rId7"/>
    <p:sldId id="392" r:id="rId8"/>
    <p:sldId id="326" r:id="rId9"/>
    <p:sldId id="279" r:id="rId10"/>
    <p:sldId id="338" r:id="rId11"/>
    <p:sldId id="275" r:id="rId12"/>
    <p:sldId id="276" r:id="rId13"/>
    <p:sldId id="271" r:id="rId14"/>
    <p:sldId id="330" r:id="rId15"/>
    <p:sldId id="331" r:id="rId16"/>
    <p:sldId id="339" r:id="rId17"/>
    <p:sldId id="369" r:id="rId18"/>
    <p:sldId id="368" r:id="rId19"/>
    <p:sldId id="383" r:id="rId20"/>
    <p:sldId id="379" r:id="rId21"/>
    <p:sldId id="354" r:id="rId22"/>
    <p:sldId id="381" r:id="rId23"/>
    <p:sldId id="334" r:id="rId24"/>
    <p:sldId id="393" r:id="rId25"/>
    <p:sldId id="394" r:id="rId26"/>
    <p:sldId id="395" r:id="rId27"/>
    <p:sldId id="396" r:id="rId28"/>
    <p:sldId id="397" r:id="rId29"/>
    <p:sldId id="402" r:id="rId30"/>
    <p:sldId id="400" r:id="rId31"/>
    <p:sldId id="398" r:id="rId32"/>
    <p:sldId id="401" r:id="rId33"/>
    <p:sldId id="399" r:id="rId34"/>
    <p:sldId id="403" r:id="rId35"/>
    <p:sldId id="418" r:id="rId36"/>
    <p:sldId id="419" r:id="rId37"/>
    <p:sldId id="404" r:id="rId38"/>
    <p:sldId id="420" r:id="rId39"/>
    <p:sldId id="299" r:id="rId40"/>
    <p:sldId id="261" r:id="rId41"/>
    <p:sldId id="370" r:id="rId42"/>
    <p:sldId id="336" r:id="rId43"/>
    <p:sldId id="371" r:id="rId44"/>
    <p:sldId id="373" r:id="rId45"/>
    <p:sldId id="374" r:id="rId46"/>
    <p:sldId id="376" r:id="rId47"/>
    <p:sldId id="377" r:id="rId48"/>
    <p:sldId id="378" r:id="rId49"/>
    <p:sldId id="405" r:id="rId50"/>
    <p:sldId id="407" r:id="rId51"/>
    <p:sldId id="406" r:id="rId52"/>
    <p:sldId id="408" r:id="rId53"/>
    <p:sldId id="409" r:id="rId54"/>
    <p:sldId id="410" r:id="rId55"/>
    <p:sldId id="411" r:id="rId56"/>
    <p:sldId id="412" r:id="rId57"/>
    <p:sldId id="413" r:id="rId58"/>
    <p:sldId id="414" r:id="rId59"/>
    <p:sldId id="415" r:id="rId60"/>
    <p:sldId id="416" r:id="rId61"/>
    <p:sldId id="421" r:id="rId62"/>
    <p:sldId id="423" r:id="rId63"/>
    <p:sldId id="323" r:id="rId64"/>
    <p:sldId id="264" r:id="rId65"/>
    <p:sldId id="267" r:id="rId66"/>
    <p:sldId id="270" r:id="rId67"/>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Organisciak" initials="PO" lastIdx="4" clrIdx="0">
    <p:extLst>
      <p:ext uri="{19B8F6BF-5375-455C-9EA6-DF929625EA0E}">
        <p15:presenceInfo xmlns:p15="http://schemas.microsoft.com/office/powerpoint/2012/main" userId="d7298ddb94f7ec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CC29"/>
    <a:srgbClr val="75436E"/>
    <a:srgbClr val="EC2138"/>
    <a:srgbClr val="118CE7"/>
    <a:srgbClr val="F15A24"/>
    <a:srgbClr val="1EE7C3"/>
    <a:srgbClr val="D9D9D9"/>
    <a:srgbClr val="33E7E4"/>
    <a:srgbClr val="595959"/>
    <a:srgbClr val="0E9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2318" autoAdjust="0"/>
  </p:normalViewPr>
  <p:slideViewPr>
    <p:cSldViewPr snapToGrid="0" snapToObjects="1">
      <p:cViewPr>
        <p:scale>
          <a:sx n="59" d="100"/>
          <a:sy n="59" d="100"/>
        </p:scale>
        <p:origin x="1430" y="53"/>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20" d="100"/>
          <a:sy n="120" d="100"/>
        </p:scale>
        <p:origin x="1968" y="-32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20/09/2015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06.78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E69B689-36F3-4F34-8225-2A612C993071}" emma:medium="tactile" emma:mode="ink">
          <msink:context xmlns:msink="http://schemas.microsoft.com/ink/2010/main" type="writingRegion" rotatedBoundingBox="4683,2678 22898,2033 23008,5143 4793,5788"/>
        </emma:interpretation>
      </emma:emma>
    </inkml:annotationXML>
    <inkml:traceGroup>
      <inkml:annotationXML>
        <emma:emma xmlns:emma="http://www.w3.org/2003/04/emma" version="1.0">
          <emma:interpretation id="{82AF74A4-802A-4A54-8D16-B374FFD87C03}" emma:medium="tactile" emma:mode="ink">
            <msink:context xmlns:msink="http://schemas.microsoft.com/ink/2010/main" type="paragraph" rotatedBoundingBox="4683,2678 22898,2033 23008,5143 4793,5788" alignmentLevel="1"/>
          </emma:interpretation>
        </emma:emma>
      </inkml:annotationXML>
      <inkml:traceGroup>
        <inkml:annotationXML>
          <emma:emma xmlns:emma="http://www.w3.org/2003/04/emma" version="1.0">
            <emma:interpretation id="{8BE99BDD-332A-4E5F-9F76-7DAA649C0FBF}" emma:medium="tactile" emma:mode="ink">
              <msink:context xmlns:msink="http://schemas.microsoft.com/ink/2010/main" type="line" rotatedBoundingBox="4683,2678 22898,2033 23008,5143 4793,5788"/>
            </emma:interpretation>
          </emma:emma>
        </inkml:annotationXML>
        <inkml:traceGroup>
          <inkml:annotationXML>
            <emma:emma xmlns:emma="http://www.w3.org/2003/04/emma" version="1.0">
              <emma:interpretation id="{0FCA4652-8F68-4651-B29B-BAE061605B65}" emma:medium="tactile" emma:mode="ink">
                <msink:context xmlns:msink="http://schemas.microsoft.com/ink/2010/main" type="inkWord" rotatedBoundingBox="4885,2426 8940,3781 8108,6273 4053,4919"/>
              </emma:interpretation>
              <emma:one-of disjunction-type="recognition" id="oneOf0">
                <emma:interpretation id="interp0" emma:lang="en-US" emma:confidence="1">
                  <emma:literal>Problem</emma:literal>
                </emma:interpretation>
                <emma:interpretation id="interp1" emma:lang="en-US" emma:confidence="0">
                  <emma:literal>Problems</emma:literal>
                </emma:interpretation>
                <emma:interpretation id="interp2" emma:lang="en-US" emma:confidence="0">
                  <emma:literal>problem</emma:literal>
                </emma:interpretation>
                <emma:interpretation id="interp3" emma:lang="en-US" emma:confidence="0">
                  <emma:literal>Pablum</emma:literal>
                </emma:interpretation>
                <emma:interpretation id="interp4" emma:lang="en-US" emma:confidence="0">
                  <emma:literal>Problem's</emma:literal>
                </emma:interpretation>
              </emma:one-of>
            </emma:emma>
          </inkml:annotationXML>
          <inkml:trace contextRef="#ctx0" brushRef="#br0">236 509 153 0,'-61'-35'102'0,"12"11"0"16,-2-8-6-16,22 10-71 16,-3-7 0-16,32 29 1 0,-17-52-5 15,36 16-7-15,20-13-3 16,25-7-4-16,29-1 0 16,27 6-2-16,26 7-2 15,30 22-2-15,12 32-2 16,6 36-1-16,-14 37-1 15,-13 32 5-15,-33 25 5 16,-31 19 0-16,-45 9 1 16,-40 6 2-16,-45-8 1 15,-39-12 0-15,-32-15 0 16,-22-9-3-16,-17-25-9 16,-9-17 0-16,-6-22-8 0,0-24-5 15,23-20-13-15,9-40-28 16,39 1-52-16,13-29-3 15,39 9-1-15,9-17-2 16</inkml:trace>
          <inkml:trace contextRef="#ctx0" brushRef="#br0" timeOffset="-420.3491">456 518 127 0,'-7'-56'104'16,"7"22"1"-16,-15 7-4 16,15 27-31-16,-12 24-41 15,17 25-5-15,-5 25 1 16,15 28-7-16,2 28-3 15,7 31-4-15,5 25-3 16,6 12-1-16,-1 12 2 16,0-2-2-16,0-10-9 15,-4-15-2-15,-3-17-10 16,-13-34-17-16,3-14-64 16,-12-38-12-16,3-21-8 15,-11-37-2-15</inkml:trace>
          <inkml:trace contextRef="#ctx0" brushRef="#br0" timeOffset="744.501">2026 1704 208 0,'22'-3'108'15,"-22"3"-5"-15,0 0-7 16,-25 40-85-16,13-11 1 16,2 17 3-16,-2 1-4 15,5 9-3-15,2 3-2 16,2 7 1-16,3 0 2 15,5-3-3-15,0-4 2 16,2-13-3-16,-2-12 3 16,3-12 2-16,-8-22-5 15,0 0 1-15,9-58-5 16,-6 4 2-16,2-17-2 0,2-12 2 16,5-10-6-16,10-7-5 15,8 12 6-15,9 5-4 16,10 19-1-1,4 15-4-15,13 27-2 0,3 20-2 16,4 24-1-16,-2 12-1 16,5 18-2-16,-8-1 2 15,-2 8 0-15,-7-11 5 16,-8-4 6-16,-9-9 7 16,-8-11 5-16,-7-4 8 15,-27-20 4-15,24 14 3 16,-24-14 1-16,0 0 0 15,-29 3-4-15,7 9-3 0,-7 0-4 16,-3 10-5-16,0 0-1 16,5 8-2-1,3 1-2-15,9-1 1 0,10-6-3 16,5-24 1-16,20 32-2 16,2-30 3-16,5-7-1 15,2-7 0-15,3-10 2 16,-5-5 0-16,-3-7 3 15,-4 0 0-15,-8-3 1 16,-7 3 0-16,-10 0-1 16,-7 4-1-16,-10 8 1 15,-5 5-1-15,-10 8-4 0,-2 6-4 16,2 6-6 0,-2 1-5-16,12 14-11 0,0-14-12 15,27 18-39 1,0-22-35-16,10 27 0 0,-10-27-3 15,47 20 3-15</inkml:trace>
          <inkml:trace contextRef="#ctx0" brushRef="#br0" timeOffset="1380.4941">3426 1019 225 0,'-17'-63'110'16,"15"19"-2"-16,-11-3-7 15,13 21-65-15,0 26-31 16,-2-25 1-16,2 25 8 16,2 47-7-16,-6 1 2 0,-4 21-1 15,-6 12 0-15,-6 14-1 16,-2 15 0 0,-2 10-2-16,-3-5-7 15,2-1 3-15,6-6-4 0,4-8 1 16,8-12 0-16,2-14 0 15,2-16 0-15,6-16 2 16,2-20 0-16,-5-22 0 16,27-15 2-16,-3-22 0 15,13-16 1-15,9-11-1 16,8-4 2-16,14 4-2 16,3 8 0-16,7 14-1 15,-2 18 0-15,2 17 0 16,-7 16-1-16,-12 13 1 15,-13 8-1-15,-11 4 1 16,-18 5 0-16,-20-2 1 0,-19-1-1 16,-12 1 1-16,-15-3-1 15,-10-4 0-15,-2-4-1 16,-2-1-2-16,4-8-2 16,8-7-2-16,9-3-9 15,6-12-7-15,36 5-16 16,-30-19-29-16,30 19-40 15,22-39-3-15,17 14 2 16,3-14-3-16</inkml:trace>
        </inkml:traceGroup>
        <inkml:traceGroup>
          <inkml:annotationXML>
            <emma:emma xmlns:emma="http://www.w3.org/2003/04/emma" version="1.0">
              <emma:interpretation id="{A4011104-7420-40A6-A43D-769814956374}" emma:medium="tactile" emma:mode="ink">
                <msink:context xmlns:msink="http://schemas.microsoft.com/ink/2010/main" type="inkWord" rotatedBoundingBox="9080,3273 11598,3184 11654,4785 9137,4874"/>
              </emma:interpretation>
            </emma:emma>
          </inkml:annotationXML>
          <inkml:trace contextRef="#ctx0" brushRef="#br0" timeOffset="1643.6723">4597 829 246 0,'24'-81'112'16,"-16"3"-4"-16,4 27-4 16,-17 14-81-16,5 37-12 15,-10 22 4-15,1 39-4 16,-11 27-1-16,-2 22-1 16,-5 15-2-16,0 14-2 15,0 3 0-15,0-3-3 16,10-7-6-16,0-27-16 15,17 0-32-15,-7-36-58 0,17-1-3 16,-5-31-2-16,12-8 0 16</inkml:trace>
          <inkml:trace contextRef="#ctx0" brushRef="#br0" timeOffset="2433.172">4568 1902 207 0,'0'0'95'16,"12"29"0"-16,-12-29-5 15,37 25-78-15,-11-23-2 16,9 1-1-16,-1-13-2 16,7-5 0-16,1-9 1 15,4-6 1-15,-6-6 0 16,-1-6-1-16,-5-4 1 0,-5-1-1 16,-7-4-1-16,-7 4-4 15,-10 6 0-15,-8 7-2 16,3 34-1-1,-36-20 1-15,4 35-2 0,-2 17 1 16,-3 19-1-16,3 12 1 16,2 8-1-16,8 8 1 15,6-4 0-15,11-9 0 16,10-7-2-16,11-13 2 16,11-14 0-16,11-12-1 15,11-15 0-15,9-15 1 16,12-12-1-16,8-10 1 0,10-9 1 15,-1-8-1-15,3 0 0 16,-5 5 0-16,-7 5 0 16,-5 12 0-16,-15 12 0 15,-14 18 0-15,-15 14 0 16,-13 14-1-16,-11 11 1 16,-10 7 1-16,-6-3 1 15,1 6 2-15,-5-11 0 16,2-4 1-16,3-10 1 15,12-27 1-15,0 0-1 16,0 0 0-16,15-22-1 16,9-20-1-16,8-14-1 15,7-12-1-15,5-3 0 0,5-3-1 16,2 8 1-16,-4 13-2 16,-8 18 1-16,-5 23-2 15,-9 22 1 1,-6 22-1-16,-9 14 1 0,-10 13-2 15,-3 9 0-15,-1-2 2 16,1-5-2-16,-2-9 2 16,5-13 0-16,5-12 0 15,-5-27 0-15,32 7 1 16,-3-31 0-16,13-20 0 16,7-15 1-16,7-12-1 15,7-7 2-15,3 0-2 0,0 4 2 16,-4 16-3-1,-9 16 2-15,-4 27-1 16,-12 20-1-16,-5 20-4 16,2 16-14-16,-10-7-20 15,20 13-67-15,-9-15-4 0,21-1-3 16,-5-21-2-16</inkml:trace>
        </inkml:traceGroup>
        <inkml:traceGroup>
          <inkml:annotationXML>
            <emma:emma xmlns:emma="http://www.w3.org/2003/04/emma" version="1.0">
              <emma:interpretation id="{4A5CDD5C-D347-44E9-BF5A-BB86F703879A}" emma:medium="tactile" emma:mode="ink">
                <msink:context xmlns:msink="http://schemas.microsoft.com/ink/2010/main" type="inkWord" rotatedBoundingBox="13846,2161 19547,3106 19150,5500 13449,4555"/>
              </emma:interpretation>
              <emma:one-of disjunction-type="recognition" id="oneOf1">
                <emma:interpretation id="interp5" emma:lang="en-US" emma:confidence="0">
                  <emma:literal>Examp</emma:literal>
                </emma:interpretation>
                <emma:interpretation id="interp6" emma:lang="en-US" emma:confidence="1">
                  <emma:literal>E tamp</emma:literal>
                </emma:interpretation>
                <emma:interpretation id="interp7" emma:lang="en-US" emma:confidence="0">
                  <emma:literal>Erump</emma:literal>
                </emma:interpretation>
                <emma:interpretation id="interp8" emma:lang="en-US" emma:confidence="0">
                  <emma:literal>Exam's</emma:literal>
                </emma:interpretation>
                <emma:interpretation id="interp9" emma:lang="en-US" emma:confidence="0">
                  <emma:literal>Emmys</emma:literal>
                </emma:interpretation>
              </emma:one-of>
            </emma:emma>
          </inkml:annotationXML>
          <inkml:trace contextRef="#ctx0" brushRef="#br0" timeOffset="3360.3669">9346 22 265 0,'15'-68'103'0,"2"38"-4"16,-17 30-8-16,-7 39-86 15,-10 42-3-15,-8 29 1 16,-9 32 4-16,-10 17-3 15,-5 17-3-15,-5 10-2 0,1 7 0 16,-1-12 1-16,3-15 0 16,4-22 2-16,8-22-6 15,7-22 3-15,8-24 0 16,7-20 3-16,12-26-1 16,5-30 1-16,34-5 0 15,12-27 1-15,25-9 0 16,22-3-1-16,25 2 3 15,11 5-2-15,10 10 2 16,11 10-1-16,1 12 1 16,-2 18 0-16,-9 4-1 15,-13 5 1-15,-12-5-4 16,-13-2 0-16,-9-13-4 0,-12-9-3 16,-13-6-10-16,-24-21-22 15,-7 2-58-15,-32-14-3 16,-10 4-2-1,-27-14-2-15</inkml:trace>
          <inkml:trace contextRef="#ctx0" brushRef="#br0" timeOffset="3616.1495">9041 738 252 0,'-54'-7'101'0,"10"-8"-3"15,44 15-9-15,0 0-83 16,7 30 1-16,40-23 0 16,31-5 0-1,27-14-2-15,25-15 0 0,16-17 0 16,18-17-3-16,7-15-3 16,-2-9-8-16,-13 7-6 15,-31-1-19-15,-25 23-44 16,-39 0-14-16,-29 27-2 15,-39 4-1-15</inkml:trace>
          <inkml:trace contextRef="#ctx0" brushRef="#br0" timeOffset="3795.7799">9373-54 281 0,'-90'-53'103'15,"36"11"0"-15,20-9-3 16,51 16-80-16,34 1-11 0,37 7 4 15,32 3-19-15,19 2-1 16,28 17-21-16,1-5-29 16,21 25-39-16,-18-3-2 15,-3 27-3-15,-26 5-12 16</inkml:trace>
          <inkml:trace contextRef="#ctx0" brushRef="#br0" timeOffset="4099.3746">11165 1046 280 0,'34'-22'99'0,"-34"22"-1"16,34-22-7-16,-34 22-83 15,40 10-1-15,-18 12 0 16,0 17 3-16,-5 13-4 15,2 11 1-15,1 8-1 16,9 10 0-16,0-3-3 16,8-2 1-16,0-8-2 15,4-9-2-15,3-8-5 0,0-17-4 16,3-4-12 0,-18-21-31-16,3 1-46 15,-32-10-3-15,27-10-4 0,-27 10-3 16</inkml:trace>
          <inkml:trace contextRef="#ctx0" brushRef="#br0" timeOffset="5243.6139">10833 1836 300 0,'-37'17'107'16,"37"-17"-4"-16,0 0-5 15,44-37-92-15,29 8-4 16,32-13 0-16,20-6-2 0,17-11-5 16,17-10-9-16,14 1-6 15,-2-3-6-15,3 10-8 16,-18-3-9-16,-4 23-1 16,-23-3 3-16,-6 19 17 15,-26 6 15-15,-21 4 15 16,-20 13 13-16,-24-3 12 15,-5 12 11-15,-27-7 4 16,0 0-1-16,0 0-9 16,0 0-7-16,-41 27-9 15,41-27-5-15,-35 27-5 16,18-5 0-16,0 0-2 16,0 10-1-16,-7 2-3 0,-1 10 1 15,-7 5-3-15,-4 10 0 16,-6 2-3-16,3 0 1 15,2-3-3-15,10-9 1 16,13-7 0-16,14-15 1 16,0-27 0-16,56 7 0 15,-5-29 0-15,10-10 0 16,10-14 2-16,5-8-1 16,-3-2 1-16,-7 0 0 15,-7 4 1-15,-12 8-2 16,-13 10 2-16,-7 10 0 15,-27 24-1-15,0 0-1 0,0 24 0 16,-13 10 0-16,-4 10-1 16,3 3 0-16,-1 7 1 15,5-3-1-15,3-7 0 16,7-3 0-16,10-14 1 16,-10-27 0-16,44 13 0 15,-8-28 0-15,11-12-1 16,9-12-1-16,3-5 1 15,7-7-2-15,0-1 1 16,-3 6 0-16,-4 7 0 16,-8 9 0-16,-12 11 1 15,-9 16 2-15,-30 3 0 16,29 20 0-16,-27 7 0 0,-6 5-1 16,-6 4 1-16,0 1 0 15,-5 2 1-15,3-10 0 16,0 1 1-1,2-8 0-15,10-22 0 0,0 0 0 16,0 0 1-16,34-3-1 16,-2-26-1-16,7-5-1 15,5-13 3-15,5-2-3 16,2-4 1-16,1 1 0 16,-8 6-1-16,-5 9 0 15,-5 13 1-15,-10 7-2 16,-24 17 0-16,30 9 0 0,-30-9-1 15,10 42 1-15,-10-13 0 16,-3 1 0-16,-2 1-1 16,-5 4 2-1,1-4 0-15,-1 1 1 0,3-3-1 16,-1-4 0-16,6-3 0 16,2-22 1-16,0 0-2 15,34 10 0-15,-5-27 1 16,10-10-2-16,8-8 2 15,2 1-1-15,-3 2 1 16,1 6-1-16,-8 8 1 16,-5 14-1-16,-10 11 0 15,-9 15 0-15,-5 10-1 0,-3 4 1 16,3 3-5-16,0-4-2 16,7 4-8-1,2-15-9-15,16 6-24 16,-8-26-57-16,21 4-3 0,-8-20-3 15,16 7 0-15</inkml:trace>
        </inkml:traceGroup>
        <inkml:traceGroup>
          <inkml:annotationXML>
            <emma:emma xmlns:emma="http://www.w3.org/2003/04/emma" version="1.0">
              <emma:interpretation id="{52F6F059-3B4C-4E8F-A076-DDFCE6218379}" emma:medium="tactile" emma:mode="ink">
                <msink:context xmlns:msink="http://schemas.microsoft.com/ink/2010/main" type="inkWord" rotatedBoundingBox="19351,2237 22900,2111 23008,5143 19458,5269"/>
              </emma:interpretation>
            </emma:emma>
          </inkml:annotationXML>
          <inkml:trace contextRef="#ctx0" brushRef="#br0" timeOffset="5867.0287">14954 1308 239 0,'46'-49'101'0,"-14"20"0"16,10 48-3-16,-20 35-42 16,2 39-39-16,-14 19-5 15,0 20-2-15,-13 13-2 0,-7 6-1 16,-9-2-4-16,-13-14 2 15,-7-21 1-15,-8-21 4 16,3-22 2-16,0-17 2 16,0-27-4-16,5-22 2 15,8-25 1-15,9-21-2 16,12-33-5-16,20-23-4 16,19-35-2-16,22-37-4 15,30-22 1-15,19-19-3 16,22 0-6-16,15 9 2 15,7 23 3-15,-7 26-1 16,-7 45 0-16,-18 46 4 0,-21 44-4 16,-23 41 7-16,-31 30 8 15,-20 19-4-15,-27 15 1 16,-19 10-4-16,-22 5-2 16,-23-1-8-16,-6 3-11 15,-18-24-31-15,7 2-53 16,-6-29-2-16,21-5-2 15,7-42-2-15</inkml:trace>
          <inkml:trace contextRef="#ctx0" brushRef="#br0" timeOffset="6580.2176">16631-516 378 0,'24'27'124'16,"-36"17"-6"-16,0 44-18 16,-25 12-101-16,0 23-6 15,1 14 3-15,-8 2-4 16,-8 5-4-16,-1-7-1 16,9 5-4-16,-5-20-13 15,24-2-12-15,-4-32-12 16,34-5 2-16,-5-32 8 15,29-9 15-15,3-23 14 0,9-14 14 16,8-10 19-16,-10-19 20 16,15 9 14-16,-20-17 2 15,13 15-9-15,-20-7-17 16,2 14-1-16,-29 10-17 16,37-15 3-16,-37 15-5 15,24 0-2-15,-24 0-3 16,22 10 2-16,-22-10 7 15,25 5-10-15,-25-5-1 16,39-12-1-16,-15-3-9 16,3-7 4-16,2 0-4 15,1 0 4-15,4-5-3 16,-5 0 4-16,1-2 5 0,-1 5-4 16,-5-3 6-16,6 0-1 15,-6 0 1-15,3-2-1 16,-5 2 1-16,-2 5 0 15,-3-3 0-15,-17 25 0 16,14-34 0-16,-14 34 1 16,-14-24 0-16,-8 14 1 15,-12 0-1-15,-6 5 0 16,-8 5 0-16,-6 5-2 16,-5 12 1-16,0 10-3 15,3 10 0-15,5 19-1 16,9 8 7-16,13 6-2 0,14 4 1 15,13-3-1-15,19-5 2 16,15-13-3-16,12-9 0 16,10-19-8-16,7-10-13 15,-5-18-13-15,7 6-40 16,-16-23-34-16,9 10-4 16,-17-19-1-16,10 7-1 15</inkml:trace>
          <inkml:trace contextRef="#ctx0" brushRef="#br0" timeOffset="7035.5168">18021 330 317 0,'42'-27'107'0,"-22"-2"-6"15,6 22-4-15,-26 7-83 16,0 0-2-16,0 0 2 0,-12 29-2 15,-15-12-2-15,-4 5 0 16,-13 0-2-16,-5 7-1 16,-17-2-3-16,-5 7 0 15,-10 6-2-15,-4 1-1 16,-3 6-1-16,2 1-1 16,8 1-2-16,12-2 1 15,17-3-1-15,17-8 2 0,32-4-1 16,25-2 1-16,36-6 8 15,24-4-3-15,25 2 4 16,10 4-3 0,10 1 4-16,-3 8-1 0,-10-1 3 15,-9 5-3-15,-35 0-3 16,-22 5 2-16,-36-2 0 16,-27 2 1-16,-37 0-2 15,-39 4-1-15,-37-1-1 16,-31-1-1-16,-20-2-5 15,-15-7-5-15,0-8-8 16,1-21-15-16,28 1-82 16,4-38-6-16,35-5-8 0,4-35-7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5.5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6B8BD3A-62AE-4B0E-8B80-F2A367C57F49}" emma:medium="tactile" emma:mode="ink">
          <msink:context xmlns:msink="http://schemas.microsoft.com/ink/2010/main" type="inkDrawing" rotatedBoundingBox="4550,6450 7177,6421 7179,6646 4552,6675" semanticType="underline" shapeName="Other">
            <msink:sourceLink direction="with" ref="{44E77D87-3166-4E2E-A203-B1A00EC98CB5}"/>
          </msink:context>
        </emma:interpretation>
      </emma:emma>
    </inkml:annotationXML>
    <inkml:trace contextRef="#ctx0" brushRef="#br0">-2726 1505 231 0,'-50'7'125'16,"50"-7"-5"-16,-50 7-1 16,50-7-100-16,0 0-16 15,75-18-3-15,11 11-1 16,25-3 0-16,32 2 0 15,15-2 1-15,21 6 0 16,14 8-2-16,15 3-2 16,0 4-2-16,3 6-1 15,-10-2-3-15,-11 3-5 16,-22-15-8-16,-3 4-24 0,-43-28-62 16,-18-22-3-16,-33-22 1 15,-39-35 1-15</inkml:trace>
  </inkml:traceGroup>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8:11:48.8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672CD68-3E1B-4EF7-AF50-1DE6D4434950}" emma:medium="tactile" emma:mode="ink">
          <msink:context xmlns:msink="http://schemas.microsoft.com/ink/2010/main" type="writingRegion" rotatedBoundingBox="1693,2621 23244,1747 23835,16331 2284,17205"/>
        </emma:interpretation>
      </emma:emma>
    </inkml:annotationXML>
    <inkml:traceGroup>
      <inkml:annotationXML>
        <emma:emma xmlns:emma="http://www.w3.org/2003/04/emma" version="1.0">
          <emma:interpretation id="{7BEA0BBA-FF7A-411C-A2C5-1B8BDB64228B}" emma:medium="tactile" emma:mode="ink">
            <msink:context xmlns:msink="http://schemas.microsoft.com/ink/2010/main" type="paragraph" rotatedBoundingBox="2998,2055 18742,2036 18746,5137 3002,5155" alignmentLevel="1"/>
          </emma:interpretation>
        </emma:emma>
      </inkml:annotationXML>
      <inkml:traceGroup>
        <inkml:annotationXML>
          <emma:emma xmlns:emma="http://www.w3.org/2003/04/emma" version="1.0">
            <emma:interpretation id="{33DFD57A-E39E-43AD-893C-C54B37A79D0B}" emma:medium="tactile" emma:mode="ink">
              <msink:context xmlns:msink="http://schemas.microsoft.com/ink/2010/main" type="line" rotatedBoundingBox="2998,2055 18742,2036 18746,5137 3002,5155"/>
            </emma:interpretation>
          </emma:emma>
        </inkml:annotationXML>
        <inkml:traceGroup>
          <inkml:annotationXML>
            <emma:emma xmlns:emma="http://www.w3.org/2003/04/emma" version="1.0">
              <emma:interpretation id="{18EB5ADB-52E4-4B60-AFE3-B4D2221AA1D7}" emma:medium="tactile" emma:mode="ink">
                <msink:context xmlns:msink="http://schemas.microsoft.com/ink/2010/main" type="inkWord" rotatedBoundingBox="2999,2434 13110,2423 13113,5143 3002,515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•hark</emma:literal>
                </emma:interpretation>
              </emma:one-of>
            </emma:emma>
          </inkml:annotationXML>
          <inkml:trace contextRef="#ctx0" brushRef="#br0">-4193 670 237 0,'0'0'108'0,"11"-32"2"16,-11 32-3-16,61-22-79 15,-7 15-11-15,25-11-5 16,21 0-3-16,22-7 1 16,32 4-1-16,18-12-3 15,28-10-3-15,19-7-3 16,17-7-4-16,12-4-1 16,-5-4 0-16,1 8 0 15,-19-7-3-15,-10 14 3 16,-25 3-2-16,-25 11 1 15,-29 4-1-15,-25 14 1 16,-25 7-1-16,-14 4 1 0,-29 4 0 16,-11 3 1-16,-32 0 2 15,0 0 1-15,0 0 4 16,0 0 1-16,0 0 1 16,-61 25 2-16,25-8 0 15,-14-2 0-15,7 10 1 16,-11 4 0-16,4 3-1 15,0 7-1-15,7 8 0 16,-3 3-2-16,3 22 0 16,0 28-2-16,-4 25 1 15,-7 36-4-15,-7 26-3 16,-10 35 1-16,-8 18 1 16,0 14-1-16,-3-7 1 0,6-17 0 15,8-33 0-15,11-33-1 16,18-38 5-16,17-47-4 15,15-40 1 1,7-39 1-16,36-39-2 0,10-33 2 16,15-18-2-16,11-17 4 15,14-8-2-15,7 1 2 16,4 10-1-16,-4 18 2 16,-7 18 0-16,-11 25 1 15,-10 25 0-15,-8 18-1 16,-7 21 2-16,-11 15-1 15,-3 14-1-15,0 8-1 0,0 10 1 16,-4 0-3-16,8-7-3 16,10 3-7-1,0-24-12-15,25 3-18 16,-14-40-37-16,29-6-32 0,-1-30 0 16,15-17-2-16</inkml:trace>
          <inkml:trace contextRef="#ctx0" brushRef="#br0" timeOffset="-755.5044">-2731 462 204 0,'43'18'102'0,"-43"-18"-1"15,4 50 0-15,-37-7-80 16,5 25-8-16,-19 25-3 16,-3 22 2-16,-14 28-1 15,-1 29 1-15,-17 7-3 16,6 11-2-16,-6-4-3 15,10-3-1-15,8-14-3 16,14-23-4-16,7-17-6 16,7-36-8-16,22-10-14 0,14-83-16 15,-18 39-62-15,18-39-1 16,-11-75-1-16,4 0 3 16</inkml:trace>
          <inkml:trace contextRef="#ctx0" brushRef="#br0" timeOffset="968.6464">679 1490 188 0,'51'-25'106'15,"-19"7"2"-15,-32 18-2 16,0 0-61-16,0 0-25 0,-54-25-8 16,7 36-7-1,-13 10-3-15,-19 15-4 16,-4 14 1-16,-6 15-2 15,3 10 2-15,7 7-2 0,7 1 0 16,15-4-2-16,18-11-1 16,21-18-1-16,18-14 0 15,0-36 0-15,57 10 1 16,-3-38 0-16,14-12 2 16,3-10 3-16,8-11 4 15,7-3 3-15,-3-1 1 16,-5 8 3-16,-17 7-2 15,-7 14 2-15,-11 11-2 16,-43 25 2-16,47-4-3 16,-47 4-4-16,18 40 0 15,-18-8-2-15,0-32 0 0,3 57-3 16,-3-57 2-16,25 40-2 16,-25-40 1-16,54 3 1 15,-15-10 0-15,4-11 0 16,8-3 1-16,-5 3-2 15,8-4 2-15,-11 12-1 16,0 10 0-16,-11 10 1 16,-32-10-1-16,39 58 2 15,-31-12 0-15,-5 4 2 16,-6 4-2-16,-1-4 2 16,-3-3-2-16,7-11 0 15,0-36-2-15,0 0 0 16,32 21-2-16,-32-21 0 0,57-39 1 15,-21 7-1-15,0-4 1 16,3 3 0-16,1 8 2 16,-8 0-1-16,0 15 2 15,-32 10-1-15,54-8-1 16,-54 8 1-16,39 25 0 16,-39-25 0-16,40 54-1 15,-22-18 0-15,7 7 0 16,0 4 0-16,7 10-1 15,4-7 1-15,3 4 0 16,8-15-1-16,10-7 1 16,8-17 0-16,3-22 1 0,11-18-1 15,10-29 2-15,4-18-1 16,11-28 1-16,4-22 1 16,6-21 3-16,1-11 2 15,-4-29 0-15,7-18 1 16,-7-10 1-16,-3 0-2 15,-8 7 2-15,-3 17-5 16,-18 26 0-16,-8 29-4 16,-17 38 0-16,-15 55 0 15,-39 39 0-15,25 57 0 16,-35 36-1-16,-15 29 2 16,-8 29-2-16,-6 17 1 15,-4 15-3-15,-4 10-6 0,4 4-1 16,-7-3-5-16,18 3-7 15,-11-18-7-15,25 3-15 16,-18-35-13 0,40-14-34-16,-4-51-20 0,29-42-2 15,14-51 5-15</inkml:trace>
          <inkml:trace contextRef="#ctx0" brushRef="#br0" timeOffset="1327.8862">5229 724 327 0,'32'21'115'16,"-32"-21"-4"-16,-25 32-4 0,-47-28-104 16,-21 14-6-16,-18 3-1 15,-29 15 2-15,-21 11 4 16,-11 6 2-16,0 12 1 15,8-1-1-15,17 1 0 16,25-4-3-16,25 0 0 16,47 0-1-16,36-4 0 15,39 7 1-15,36 1-2 16,43-1 2-16,28 8-2 16,29 3 2-16,22-3-3 0,14 3-2 15,0-7-3-15,4 4-8 16,-19-15-11-16,1 15-17 15,-40-26-20 1,1 8-51-16,-30-18 1 0,-17-11 1 16,-22-32 2-16</inkml:trace>
        </inkml:traceGroup>
        <inkml:traceGroup>
          <inkml:annotationXML>
            <emma:emma xmlns:emma="http://www.w3.org/2003/04/emma" version="1.0">
              <emma:interpretation id="{ECC2031C-63F6-4DCA-8022-8487C9155C84}" emma:medium="tactile" emma:mode="ink">
                <msink:context xmlns:msink="http://schemas.microsoft.com/ink/2010/main" type="inkWord" rotatedBoundingBox="14762,2041 18742,2036 18745,4685 14765,4690"/>
              </emma:interpretation>
              <emma:one-of disjunction-type="recognition" id="oneOf1">
                <emma:interpretation id="interp5" emma:lang="en-US" emma:confidence="0">
                  <emma:literal>iron</emma:literal>
                </emma:interpretation>
                <emma:interpretation id="interp6" emma:lang="en-US" emma:confidence="0">
                  <emma:literal>neon</emma:literal>
                </emma:interpretation>
                <emma:interpretation id="interp7" emma:lang="en-US" emma:confidence="0">
                  <emma:literal>Kon</emma:literal>
                </emma:interpretation>
                <emma:interpretation id="interp8" emma:lang="en-US" emma:confidence="0">
                  <emma:literal>won</emma:literal>
                </emma:interpretation>
                <emma:interpretation id="interp9" emma:lang="en-US" emma:confidence="0">
                  <emma:literal>ion</emma:literal>
                </emma:interpretation>
              </emma:one-of>
            </emma:emma>
          </inkml:annotationXML>
          <inkml:trace contextRef="#ctx0" brushRef="#br0" timeOffset="2116.4126">7622 1376 210 0,'-36'57'94'0,"22"-18"-3"0,14-39 0 16,0 0-69-16,28-50-22 16,12 4-4-16,10-8 0 15,7-11 1-15,8-3 5 16,6-3-1-16,-3 6 3 15,-3 1-2-15,-1 6 1 16,-10 1 3-16,-4 10 2 16,-14 4 1-16,0 18 2 15,-36 25 1-15,32-25 1 16,-32 25 0-16,-18 47-2 16,-7 3-1-16,-7 25-3 15,-8 11-1-15,-6 11-2 16,-1 18 1-16,1 3-4 0,6-7-2 15,5-7-4-15,13-8-4 16,1-17-6-16,24-7-7 16,-3-25-14-16,32-5-19 15,-32-42-36-15,76 11-17 16,-12-25 5-16,11-18 1 16</inkml:trace>
          <inkml:trace contextRef="#ctx0" brushRef="#br0" timeOffset="1740.1609">7722-186 277 0,'4'61'106'0,"-4"10"-6"16,-4 4-2-16,4 4-94 16,0 4-9-16,4 3-2 15,10 7 1-15,0-11 1 16,11-7 4-16,4-14 4 0,10-32 2 16,12-22 1-1,13-32 0-15,18-36 1 16,8-32 1-16,10-22 0 15,4-17-1-15,4-11-6 0,-4 6-3 16,-4 5-5-16,-18 28-4 16,-21 11-13-16,-7 50-28 15,-43 7-54-15,-11 36 1 16,-43 39 3-16,-7 26-1 16</inkml:trace>
          <inkml:trace contextRef="#ctx0" brushRef="#br0" timeOffset="2478.6537">9345 1300 246 0,'61'-14'106'0,"-11"10"1"15,-50 4-5-15,32 0-76 16,-32 0-18-16,-64 8-5 16,6 2-1-16,-10 12-2 15,-11 10 0-15,-10 7-1 16,3 19 3-16,4 6-5 15,13 11 2-15,9 4-4 16,24 4-2-16,18-12-4 16,29-3 0-16,17-25-4 15,30-7-1-15,10-32 3 16,28-19 5-16,12-20 5 16,10-23 6-16,0-13 6 15,-7-19 2-15,-3 8 5 0,-26-11-2 16,-7 10 0-16,-39 12-10 15,-18 2-11-15,-18 30-19 16,-36 0-27 0,-3 28-45-16,-22 7-8 0,-3 19 3 15,-12 10-4-15</inkml:trace>
          <inkml:trace contextRef="#ctx0" brushRef="#br0" timeOffset="3016.0131">10563 1239 270 0,'86'26'115'0,"-18"9"0"16,-36 1-6-16,-25 25-74 16,-32-7-31-16,-18 14-6 15,-7 7 2-15,-11 11-2 16,-7 7 3-16,-4 0 0 15,4-14 2-15,11-7-3 16,18-11-4-16,6-22 0 16,23-7-3-16,10-32 0 15,0 0-2-15,68-35 1 16,-7-12 0-16,7-21 0 16,11-11 1-16,6-10 2 0,5-8 3 15,-4 7 3-15,-4 11 1 16,-6 15 4-16,-15 14-1 15,-8 21 3 1,-17 18-1-16,-36 11 2 0,36 33 0 16,-33 6 0-16,-13 0 1 15,-8 12-4-15,-11-1 2 16,1 3-3-16,-1-10 1 16,7-3-1-16,8-4 0 15,14-36-2-15,14 50-2 16,-14-50 1-16,65 21-1 15,-19-17 0-15,15-4 1 0,0 3-1 16,0-6-1-16,0-1 1 16,-7 4-2-1,-11-7-4-15,-4 4-5 16,-39 3-14-16,54-25-36 0,-43-15-58 16,3-3 0-16,-14-25-5 15,4-4 2-15</inkml:trace>
        </inkml:traceGroup>
      </inkml:traceGroup>
    </inkml:traceGroup>
    <inkml:traceGroup>
      <inkml:annotationXML>
        <emma:emma xmlns:emma="http://www.w3.org/2003/04/emma" version="1.0">
          <emma:interpretation id="{43EC4C6E-7BF0-4F3F-8154-ECD8845B52D4}" emma:medium="tactile" emma:mode="ink">
            <msink:context xmlns:msink="http://schemas.microsoft.com/ink/2010/main" type="paragraph" rotatedBoundingBox="1857,6658 22763,5811 22990,11406 2084,12253" alignmentLevel="1"/>
          </emma:interpretation>
        </emma:emma>
      </inkml:annotationXML>
      <inkml:traceGroup>
        <inkml:annotationXML>
          <emma:emma xmlns:emma="http://www.w3.org/2003/04/emma" version="1.0">
            <emma:interpretation id="{F9637EBA-BCB6-49B7-B55B-1E73A70867BB}" emma:medium="tactile" emma:mode="ink">
              <msink:context xmlns:msink="http://schemas.microsoft.com/ink/2010/main" type="inkBullet" rotatedBoundingBox="1921,8248 4222,8049 4240,8252 1939,8450"/>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4491.9976">-5271 5710 240 0,'83'47'125'0,"31"-29"-4"16,30-4-7-16,17-32-102 15,25-7-9-15,25-7-6 0,11-11-3 16,4 18-5-16,-22-8-8 16,-14 30-13-1,-46-8-18-15,-1 29-60 16,-36 11-4-16,-10 6 0 0,-11-2 5 16</inkml:trace>
      </inkml:traceGroup>
      <inkml:traceGroup>
        <inkml:annotationXML>
          <emma:emma xmlns:emma="http://www.w3.org/2003/04/emma" version="1.0">
            <emma:interpretation id="{FC4DDADC-3875-4B9D-AE1B-A5ACB2E58D0C}" emma:medium="tactile" emma:mode="ink">
              <msink:context xmlns:msink="http://schemas.microsoft.com/ink/2010/main" type="line" rotatedBoundingBox="5644,7030 20554,5746 20731,7801 5821,9085"/>
            </emma:interpretation>
          </emma:emma>
        </inkml:annotationXML>
        <inkml:traceGroup>
          <inkml:annotationXML>
            <emma:emma xmlns:emma="http://www.w3.org/2003/04/emma" version="1.0">
              <emma:interpretation id="{59A6BD9D-EEB9-4726-8B06-6E94E904A83A}" emma:medium="tactile" emma:mode="ink">
                <msink:context xmlns:msink="http://schemas.microsoft.com/ink/2010/main" type="inkWord" rotatedBoundingBox="5644,7030 20554,5746 20731,7801 5821,9085"/>
              </emma:interpretation>
              <emma:one-of disjunction-type="recognition" id="oneOf3">
                <emma:interpretation id="interp15" emma:lang="en-US" emma:confidence="0.5">
                  <emma:literal>committee</emma:literal>
                </emma:interpretation>
                <emma:interpretation id="interp16" emma:lang="en-US" emma:confidence="1">
                  <emma:literal>commit tee</emma:literal>
                </emma:interpretation>
                <emma:interpretation id="interp17" emma:lang="en-US" emma:confidence="0">
                  <emma:literal>Commit tee</emma:literal>
                </emma:interpretation>
                <emma:interpretation id="interp18" emma:lang="en-US" emma:confidence="0">
                  <emma:literal>comet tee</emma:literal>
                </emma:interpretation>
                <emma:interpretation id="interp19" emma:lang="en-US" emma:confidence="0">
                  <emma:literal>•omit tee</emma:literal>
                </emma:interpretation>
              </emma:one-of>
            </emma:emma>
          </inkml:annotationXML>
          <inkml:trace contextRef="#ctx0" brushRef="#br0" timeOffset="6907.6102">7339 5026 293 0,'14'39'127'0,"-14"-39"-4"16,0 0-3-16,32 7-88 16,-39-39-37-16,-4-7-5 15,1 3-7-15,-19-18-14 16,29 54-19-16,-75-75-67 16,35 25 0-16,-6-15-4 15,14-13-1-15</inkml:trace>
          <inkml:trace contextRef="#ctx0" brushRef="#br0" timeOffset="7612.0875">7564 4152 259 0,'0'0'124'16,"69"50"-2"-16,-30-36-1 0,18 4-89 16,1-11-23-16,20-3-5 15,26-4 0-15,18-4-1 16,18-6 0-16,14-5-2 15,11 1-2-15,3-4-3 16,4 4-4-16,-14-1-5 16,-4 15-12-16,-36-7-27 15,-7 22-67-15,-29-5 1 16,-17 5-3-16,-22-12 2 0</inkml:trace>
          <inkml:trace contextRef="#ctx0" brushRef="#br0" timeOffset="7175.7988">8109 3661 322 0,'47'11'128'16,"-12"0"-4"-16,-35-11-2 15,0 0-113-15,0 0-11 16,-25 35-1-16,-3 12-1 0,-5 17 1 16,1 30-2-16,-4 17 2 15,8 25-5-15,3 7-4 16,14 22-17-16,-7-11-18 16,22 14-71-16,-8-14 0 15,11 0 0-15,0-32 18 16,22-4 22-16,-15-42 22 15,18-8 56-15,-10-33 0 16</inkml:trace>
          <inkml:trace contextRef="#ctx0" brushRef="#br0" timeOffset="8083.3939">9434 4660 193 0,'-35'-39'113'0,"35"39"2"15,-25-61 1-15,25 61-54 16,39-46-42-16,15 24-8 16,7 1-1-16,25 13-2 15,3 5 1-15,15 10-1 16,-4 11-5-16,8 7-2 0,-4 4-7 15,-4-15-9-15,11 8-23 16,-25-30-79-16,14-6-4 16,-14-22-3-16,0-7-1 15</inkml:trace>
          <inkml:trace contextRef="#ctx0" brushRef="#br0" timeOffset="7887.263">10248 3489 221 0,'14'100'112'15,"-3"26"0"-15,-19 21-3 16,1 32-69-16,-18 0-33 15,4 25-2-15,-4 0-4 16,3-3 1-16,1-11-7 16,-1-36-9-16,15-15-17 15,-14-53-35-15,17-25-45 0,4-61-5 16,0 0 5-16,-43-18-3 16</inkml:trace>
          <inkml:trace contextRef="#ctx0" brushRef="#br0" timeOffset="8535.6957">10849 4847 216 0,'36'57'108'16,"4"-21"-3"-16,10-11 2 16,-18-21-91-16,18-8-12 15,7 0 0-15,4-6-1 16,-3-8 1-16,-5-7-3 15,-6-4-3-15,-8-10-3 16,-3-4-3-16,-7-11-2 16,-11 0 0-16,-15-3 0 15,-10 7 2-15,-14 0 2 16,-8 14 5-16,-10 18 4 16,-15 7 3-16,4 29 6 15,-15 14 1-15,8 26 5 0,-4 6 1 16,25 18 1-16,-3-6-2 15,28 13-1-15,11-6-5 16,22-1-1-16,17-7-3 16,22-10-3-16,14-4 0 15,8-8-4-15,10-10-4 16,-7-10-9-16,7-12-5 16,-11-25-18-16,4 1-22 15,-29-33-62-15,8-14-1 16,-22-22 1-16,3-7 2 15</inkml:trace>
          <inkml:trace contextRef="#ctx0" brushRef="#br0" timeOffset="8903.9414">12021 4696 216 0,'11'65'111'0,"-8"-26"-1"0,19 8 2 15,-8-15-77-15,29 4-21 16,0-11-6-16,18-4-1 15,3-10-1-15,15-11-1 16,0-14-1-16,10-15-5 16,-6-17-2-16,-8-15-4 15,-3-7-2-15,-22-18-3 16,-4 3 3-16,-24 1 1 16,-8 3 4-16,-17 11 0 15,-15 14 4-15,-4 15 3 0,-14 21 4 16,1 29 4-16,-12 14 1 15,8 29 2 1,-8 17 0-16,15 26 1 0,0 3-1 16,24 11 0-16,12-3-3 15,32-4-4-15,28-11-8 16,22-29-10-16,40-10-16 16,-4-40-26-16,39 11-68 15,-29-32-6-15,4 7 2 16,-46-18-3-16</inkml:trace>
          <inkml:trace contextRef="#ctx0" brushRef="#br0" timeOffset="5383.5924">-155 5051 169 0,'53'-29'109'0,"-20"-3"3"15,-26-4-5-15,-7 36-74 0,-40-61-15 16,-6 40-6-16,-29 7-6 16,-11 14-2-16,-25 14-3 15,-8 22-1-15,-6 14-1 16,-4 14 0-16,0 15 0 16,7 14 0-16,11 11 1 15,15 11 0-15,20-4 0 16,19 0-2-16,21 3 0 15,25-10-1-15,29-7-1 16,25-11-3-16,33-25-3 16,13-18-3-16,36-14-3 15,12-22 1-15,20-11-3 0,1-21-2 16,17-11 0-16,-10-14 2 16,11-4 3-16,-12-17 2 15,-2 6 2-15,-12-10 2 16,-3 7 7-16,-11 4 5 15,-18 3 10-15,1 14 4 16,-26 0 6-16,-4 30 3 16,-28-16 3-16,0 30 3 15,-61 3-2-15,54-11-4 16,-54 11-8-16,0 0-5 16,-72 14-4-16,22-7-3 15,-22 4-2-15,1-4-2 16,-12 4-3-16,1 0 0 0,3 3 0 15,0 4-1-15,15 7 1 16,-1 4-1-16,12 7 0 16,-5 10 1-16,12 1-1 15,-1 7 2-15,8-4-1 16,3 3 2-16,4-10-1 16,7-3 0-16,3-4 1 15,22-36-1-15,-18 57 0 16,18-57 1-16,22 50-1 15,-22-50 0-15,53 54 0 16,-13-22 0-16,10 8 1 16,11-5 0-16,3 1 0 0,12-7 0 15,-5-8 1-15,4-6 0 16,1-15 1-16,-5-22 1 16,-10-17 0-16,-3-11-1 15,-19-18 0-15,-7-8-1 16,-14-10 1-16,-11 4-2 15,-10 0 0-15,-12 3-2 16,-3 11 1-16,-3 10-2 16,-1 19-3-16,-3 7-2 15,25 32-10-15,-50-15-15 16,50 15-29-16,-36 25-51 16,36-25-4-16,0 0 1 15,0 0 0-15</inkml:trace>
          <inkml:trace contextRef="#ctx0" brushRef="#br0" timeOffset="6668.4502">1675 5424 201 0,'90'10'110'0,"-15"22"-4"16,-14 1-2-16,-29 3-72 16,-7 7-23-16,-14 7-2 15,-11 11-3-15,-11 3 0 16,-14 8 1-16,-7-11-1 15,-4 3 2-15,0-14-3 16,8-7 0-16,28-43-3 0,-40 36 1 16,40-36-2-16,11-54 0 15,18-3-2-15,14-18-1 16,14-11 1-16,4-4-1 16,14 4 1-16,0 7 0 15,-3 11 2-15,-4 15 1 16,-11 13 1-16,-7 22 3 15,-14 18-2-15,-36 0 0 16,43 51 1-16,-36-5-1 16,-10 8 0-16,-1 3 0 15,-3 0-1-15,0-3-1 16,0-7 1-16,7-8 0 16,0-39-1-16,0 0 0 0,46-3-3 15,-6-37-1-15,10-10-3 16,11-14 0-16,14 3 0 15,7-15 0 1,4 8 2-16,4 4 5 0,3 10 2 16,0 15 3-16,-10 14 2 15,-8 14 0-15,-14 14 1 16,-8 23 1-16,-13 9-3 16,-8 23-3-16,-14 13 0 15,-7 8-3-15,-8 7-3 16,1-7-4-16,7 3-9 15,-11-21-7-15,21 0-9 0,-21-61-6 16,40 43-7-16,-40-43-6 16,60-32-5-1,-27-15 0-15,13 1 9 16,-6-19 17-16,10 1 19 0,0-4 15 16,-7 3 16-16,11 15 15 15,-18 7 13-15,14 29 8 16,-50 14 3-16,68-4-9 15,-68 4-9-15,46 72-10 16,-31-33-6-16,3 15-10 16,-11-7-4-16,0 6-4 15,-4-10-4-15,-3 4 0 16,0-15-2-16,0-32 0 0,-7 47-1 16,7-47 0-1,0 0 0-15,0 32 1 16,0-32-2-16,25-32 1 15,4-4 0-15,14-22-1 0,11-10-1 16,10-3 2-16,8 3-2 16,7 0 4-16,0 14 1 15,3 11 3-15,-10 21 0 16,-4 22 4-16,-11 8 0 16,-3 17-1-16,-15-4 2 15,0 4-3-15,-6-7-2 16,-33-18-3-16,57 22-2 15,-25-26-2-15,8-7-2 16,3-3 1-16,14 3-2 16,0 1 2-16,11 6 0 15,-3 8 1-15,-1 21 2 0,1 10 1 16,-4 5 1-16,-4 6 0 16,-7 5 2-16,0-1-2 15,-3-11-1-15,-4 0-1 16,3-17 0-16,1-8-3 15,-4-7-1-15,-7-7-2 16,3-3 0-16,-3-11-1 16,3-4 1-16,-3-18-2 15,-3-7 2-15,-5-7 0 16,8-8-2-16,0 5 2 16,3-5 0-16,-3 5 0 15,7 6 1-15,-4 15 1 16,4 17 0-16,-3 15 3 0,-1 11 4 15,1 11-2-15,-5 6 3 16,-2 8-3-16,-8 11 2 16,0-8-2-16,-7 1-2 15,0-5-3-15,3-2-5 16,-21-33-1-16,43 57-8 16,-43-57-9-16,50 39-16 15,-50-39-30-15,40 11-38 16,-40-11 3-16,46-39-2 15,-28 3 2-15</inkml:trace>
        </inkml:traceGroup>
      </inkml:traceGroup>
      <inkml:traceGroup>
        <inkml:annotationXML>
          <emma:emma xmlns:emma="http://www.w3.org/2003/04/emma" version="1.0">
            <emma:interpretation id="{BD74948A-C139-4F6B-A71D-4EADC8DFAB85}" emma:medium="tactile" emma:mode="ink">
              <msink:context xmlns:msink="http://schemas.microsoft.com/ink/2010/main" type="line" rotatedBoundingBox="3098,9534 22882,8732 22990,11406 3206,12208"/>
            </emma:interpretation>
          </emma:emma>
        </inkml:annotationXML>
        <inkml:traceGroup>
          <inkml:annotationXML>
            <emma:emma xmlns:emma="http://www.w3.org/2003/04/emma" version="1.0">
              <emma:interpretation id="{7C945A8B-8691-46DD-BC88-C3A8F263322A}" emma:medium="tactile" emma:mode="ink">
                <msink:context xmlns:msink="http://schemas.microsoft.com/ink/2010/main" type="inkWord" rotatedBoundingBox="3098,9534 22882,8732 22990,11406 3206,12208"/>
              </emma:interpretation>
              <emma:one-of disjunction-type="recognition" id="oneOf4">
                <emma:interpretation id="interp20" emma:lang="en-US" emma:confidence="0">
                  <emma:literal>stakeholders</emma:literal>
                </emma:interpretation>
                <emma:interpretation id="interp21" emma:lang="en-US" emma:confidence="0">
                  <emma:literal>Is take holders</emma:literal>
                </emma:interpretation>
                <emma:interpretation id="interp22" emma:lang="en-US" emma:confidence="0">
                  <emma:literal>-stake holders</emma:literal>
                </emma:interpretation>
                <emma:interpretation id="interp23" emma:lang="en-US" emma:confidence="0">
                  <emma:literal>-stakeholders</emma:literal>
                </emma:interpretation>
                <emma:interpretation id="interp24" emma:lang="en-US" emma:confidence="0">
                  <emma:literal>-take holders</emma:literal>
                </emma:interpretation>
              </emma:one-of>
            </emma:emma>
          </inkml:annotationXML>
          <inkml:trace contextRef="#ctx0" brushRef="#br0" timeOffset="9395.2688">-3995 8433 246 0,'0'0'125'16,"-40"43"-2"-16,40-43-4 15,0 0-98-15,0 0-12 16,32-47-5-16,51 29-6 16,35-3-6-16,36 17-8 15,22-7-7-15,42 18-5 0,4-3-5 16,29 25-8-16,-25-26-25 16,6 12-49-16,-17-19 3 15,-14-25 4-15,-25-21 14 16</inkml:trace>
          <inkml:trace contextRef="#ctx0" brushRef="#br0" timeOffset="10524.0221">-1187 8400 133 0,'68'-21'101'0,"-14"-11"-1"15,-15-4 3-15,1 7-69 16,-37-10-14-16,-3 39-4 0,-25-54-1 16,-7 43 1-16,-25 1-2 15,-8 17-2-15,-10 0-6 16,3 7-3-16,1 4-3 15,10 0 0 1,7 3 0-16,11 5-1 0,43-26 1 16,-43 53 0-16,43-53 0 15,4 58 1-15,10-19 0 16,15 8 3-16,10 6 1 16,15 12 1-16,10 3 0 15,8 14 2-15,3 1-1 16,4 6 1-16,-8-6-2 15,-10 3 0-15,-21-11-2 0,-19 0 2 16,-24-7-3-16,-26-7 1 16,-25 3-3-1,-17-10-3-15,-15-11-2 16,-7-18-8-16,-1-10-17 0,-24-37-29 16,25 1-56-16,0-30-7 15,25-13 4-15,3-26-1 16</inkml:trace>
          <inkml:trace contextRef="#ctx0" brushRef="#br0" timeOffset="10771.1867">-1087 8046 214 0,'40'3'115'0,"3"12"-1"0,-11-5-2 15,15 12-84-15,-1-11-12 16,22 7-5-16,11-4-2 16,18 0-1-16,7-3-6 15,10-11-7-15,12 0-11 16,-8-25-14-16,25 14-20 16,-25-28-46-16,15 10-22 15,-11-7 1-15,-1 4 1 16</inkml:trace>
          <inkml:trace contextRef="#ctx0" brushRef="#br0" timeOffset="9823.5554">-349 7107 276 0,'40'40'129'0,"-1"13"-2"16,-17 23-9-16,-8 35-106 16,-18 25-13-16,-6 28-6 15,2 34 3-15,-2 16-2 16,-5 12 2-16,1-11-12 15,10-11-24-15,-17-43-73 16,21-32-2-16,-14-53-5 16,-1-44-1-16</inkml:trace>
          <inkml:trace contextRef="#ctx0" brushRef="#br0" timeOffset="11255.5105">1428 8350 246 0,'-11'50'119'0,"4"-7"-3"15,7-43-1-15,0 0-95 16,-57 15-15-16,25-22-2 16,-11 3 0-16,-11 0 1 0,-11 12 0 15,-3 6 1 1,-10 15-2-16,-1 13-1 16,3 12-4-16,5 7 2 15,14 4-2-15,3-1 0 16,18 1-4-16,11-19 0 0,18-6-1 15,7-40 1-15,0 0 0 16,61-15 0-16,-15-28 0 16,8-11 2-16,10-14 3 15,4 0 1-15,4 4 1 16,-4 7 1-16,-3 14 2 16,-4 18 1-16,-8 21 1 15,-6 22 0-15,-8 25 0 16,1 14 0-16,-8 11 0 15,4 7-1-15,0 1-3 16,3-5 0-16,4-10-4 16,7-14-1-16,4-8-5 0,3-25-6 15,8 1-13-15,-19-37-23 16,22 1-62-16,-18-29-4 16,11-18 0-16,-7-29 3 15</inkml:trace>
          <inkml:trace contextRef="#ctx0" brushRef="#br0" timeOffset="11483.6627">2574 7652 201 0,'83'-169'123'16,"-26"8"0"-16,-3 21-1 15,-26 4-51-15,1 50-44 16,-22 15-16-16,0 35-6 16,-7 36-2-16,-28 46-2 0,-1 51-1 15,-10 36-4-15,-4 39 3 16,-7 21-1-16,-1 18 0 15,1 1-6-15,14-1-5 16,-7-28-14-16,33-18-13 16,-15-51-15-16,39-10-30 15,-7-54-34-15,-7-50 2 16,65 18 2-16</inkml:trace>
          <inkml:trace contextRef="#ctx0" brushRef="#br0" timeOffset="12265.185">3789 7849 134 0,'-4'61'102'0,"-7"-29"5"16,11-32 4-16,-17 50-65 15,17-50-11-15,-40 32-3 16,4-25-4-16,36-7-2 16,-71 22-7-16,21-11-6 15,-22-1-5-15,-3 1-3 16,-15 3-4-16,-14 1-1 0,-7-1 0 16,-7 4-1-16,0 4 0 15,7 3 0-15,10-4 0 16,15 1 0-16,15-1-1 15,21 1 1-15,50-22 0 16,-33 60 1-16,51-27 0 16,22 3 0-16,13 10 0 15,12 8 2-15,17 3-2 16,1-3-2-16,6 3-7 16,-3-14-9-16,7 18-15 15,-21-32-12-15,21 14-13 16,-36-33-7-16,26 16 3 15,-33-26 9-15,22 7 21 0,-22-14 17 16,-7-4 23-16,3 7 17 16,-46 4 17-1,58-25 9-15,-58 25 0 16,39-14-6-16,-39 14-12 0,36 7-6 16,-36-7-8-16,57 11-5 15,-14-15-4-15,14 1 0 16,15-19-3-16,14-10-2 15,4-18-3-15,3-18-3 16,4-11 0-16,-4-14-2 16,-11-8 1-16,-10 5-1 15,-26-1 1-15,-13 15 1 0,-26 6 2 16,-14 23 1-16,-22 20 0 16,-18 30 2-1,-17 28 1-15,-8 36 3 16,-7 28-1-16,8 37 2 0,-5 17-1 15,19 15 1-15,14-1-2 16,22-10-3-16,31-18-7 16,26-36-10-16,39-25-29 15,8-64-77-15,49-44-3 16,12-53-3-16,24-39-1 16</inkml:trace>
          <inkml:trace contextRef="#ctx0" brushRef="#br0" timeOffset="13355.9244">6332 6892 250 0,'25'97'105'16,"-18"3"0"-16,-17 8-7 0,-26 10-98 15,-11 7-4-15,-17 15-1 16,-8 10 4-16,-7 5 1 16,-10-9 6-16,3-2-2 15,3-26 2-15,12-25 1 16,17-18-4-16,11-28-3 15,43-47-2-15,0 0-4 16,22-83-1-16,35-10-4 16,40-18 0-16,10-7-3 15,22 3 5-15,7 4 2 16,4 22 9-16,-4 35 4 16,-18 33 6-16,-7 38 3 0,-28 26 2 15,-12 26 2-15,-24 6-4 16,-1 14-2-16,-17-3-7 15,-4-7-6-15,0-4-9 16,-7-17-7-16,4-1-13 16,-22-57-13-16,46 72-19 15,-46-72-15-15,58 43 0 16,-58-43 4-16,78 25 17 16,-31-22 20-16,21 4 21 15,7-3 22-15,4-15 25 16,14-3 22-16,4-18 8 15,10 7 4-15,-6-29-7 16,13 18-9-16,-21-25-8 0,8 18-5 16,-26-14-3-16,0 25-4 15,-32-11-5-15,-3 18-4 16,-40 25-5-16,-11-43-4 16,-29 25-3-16,-10 10-3 15,-18 8-3-15,-3 8-3 16,-5 10-2-16,-3 7 0 15,11 14-2-15,11 0 0 16,18 8-3-16,10-8-1 16,22 1-2-16,7-40 1 15,29 32 0-15,6-39 0 16,26-11 1-16,4-18 0 0,10-3 5 16,0-8 2-16,-3-3 1 15,-8 3 0-15,-14 4 2 16,-14 8 0-16,-25-1 0 15,-11 36-1-15,-29-47-2 16,-14 29-4-16,-3 4-9 16,-15-15-22-16,7 15-61 15,-10-18-20-15,6 0-4 16,1-19 1-16</inkml:trace>
          <inkml:trace contextRef="#ctx0" brushRef="#br0" timeOffset="13896.2783">9431 6448 202 0,'21'43'104'0,"-6"-7"1"16,-5 0-2-16,1-4-84 0,-11-32-12 15,7 54-2-15,-7-54 0 16,4 53 0-16,-4-53 0 16,0 47-2-16,0-47-3 15,3 50 3-15,1-14 1 16,0 14 3-16,-4 11 1 16,7 25 4-16,-11 14 2 15,4 29-2-15,-7 7 4 16,3 18-5-16,-6 0 1 15,3 8-4-15,-1-16 0 16,1-2-4-16,-4-22-1 16,4-19-1-16,0-20-6 15,-4-22-5-15,11-8-13 0,0-53-18 16,-3 33-53-16,3-33-26 16,11-43-2-16,-1-7 0 15</inkml:trace>
          <inkml:trace contextRef="#ctx0" brushRef="#br0" timeOffset="15044.0385">10219 8185 182 0,'89'4'101'0,"-3"-11"-1"16,-3-4 1-16,-1-3-67 15,-28-15-17-15,7 8 1 0,-22-8 2 16,4 11 4-16,-43 18 1 15,36-36 1-15,-36 36-2 16,-11-39-5-16,11 39-5 16,-57-47-5-16,14 26-4 15,-4 3-2-15,-6 7-2 16,-8 11-1-16,-4 11-1 16,-3 21 0-16,7 18-1 15,8 18 1-15,3 15 0 16,10 3 0-16,11 3 0 15,12 1 0-15,20-11-3 16,11-15-1-16,15-14 0 16,14-35 1-16,7-26 2 0,11-32-2 15,11-36 1-15,14-28 0 16,18-33 4-16,3-25 1 16,8-18-3-16,7-14 1 15,-1-7-1-15,1 0 1 16,-14 11-1-16,-15 24 2 15,-22 22-2-15,-13 40 1 16,-22 35 2-16,-36 72 1 16,0 0-1-16,-4 93 0 15,-28 22-1-15,-8 28 0 16,1 26 2-16,-4 6-3 16,11 11-1-16,3-17-4 0,22-1-1 15,10-25-7-15,22-6 1 16,4-23-2-16,21-17-3 15,0-25 3-15,11-12 2 16,-7-24 2-16,3-18 4 16,-6-14 3-16,-12-15 4 15,-3-7 3-15,-36 18 2 16,46-39 0-16,-46 39 1 16,33-36 0-16,-33 36 0 15,0 0 0-15,46-22 0 16,-46 22-2-16,50-7-2 15,-14-4-1-15,11-6-1 16,3-12-1-16,7-11-1 0,4-10-2 16,0-11 0-16,-4-14-1 15,-7-4 1-15,-7-7-1 16,-10-3 2-16,-15 3 1 16,-4 4-3-16,-14 13 6 15,-4 12-4-15,-6 18 3 16,10 39 2-16,-40-7-2 15,12 42 2-15,-5 23 0 16,5 21 5-16,-1 14-3 16,7 7 3-16,12 11-3 15,13-7 0-15,15 0 2 16,14-22-3-16,26-10 1 0,10-22-2 16,18-14-1-16,7-15 1 15,11-17-2-15,-4-11-1 16,4-11 0-16,-11 3 0 15,-10-2-2-15,-15 6 0 16,-18 4 0-16,-14 10-1 16,-36-3 2-16,21 32-1 15,-21-32 1-15,-21 47 1 16,21-47 2-16,-29 39 2 16,29-39 2-16,0 0-1 15,-32-14 1-15,28-25-1 16,18-15 1-16,8-18-2 15,17-6-2-15,11-5-1 0,19-6-3 16,17 10 0-16,10 0-2 16,26 14 0-1,3 5-2-15,4 13-1 16,4 4-5-16,3 14-3 0,-18-6-7 16,11 20-9-16,-28-17-13 15,17 28-27-15,-36-14-45 16,11 11 0-16,-14-7 3 15,0 18 5-15</inkml:trace>
          <inkml:trace contextRef="#ctx0" brushRef="#br0" timeOffset="15539.3692">15356 7602 103 0,'0'0'84'0,"50"50"-7"16,-50-50-5-16,0 0-51 16,29 32-26-1,-29-32-8-15,0 0-1 16,0 0 4-16,0 0 8 0,50-25 14 15,-18 18 10-15,-32 7 11 16,72-25 3-16,-40 0 3 16,15 17 0-16,-47 8 0 15,60-28-6-15,-60 28-9 16,0 0-3-16,15-47-9 16,-15 47 0-16,-47-14-8 15,1 14 2-15,-19 0-2 16,-10 3-2-16,-18 12 4 15,-11 6-4-15,-7 8 3 16,-4 7-4-16,8 3 4 16,6 0-5-16,15 1-1 15,18-1 1-15,22-3 0 0,28-4-1 16,22 4 0-16,28-4 1 16,21 8 1-16,26 3 0 15,11 0 2-15,14 11 0 16,7-1 1-16,0 12 1 15,-11-8 1-15,-7 4 0 16,-21-11 1-16,-26 7 0 16,-24-10-2-16,-29 0 0 15,-29-8-2-15,-21-7 0 16,-22-3-5-16,-25-8-3 16,-11 4-7-16,-21-21-12 15,7 18-27-15,-21-30-73 0,3 8-2 16,-29-21-2-16,4-4-1 15</inkml:trace>
        </inkml:traceGroup>
      </inkml:traceGroup>
    </inkml:traceGroup>
    <inkml:traceGroup>
      <inkml:annotationXML>
        <emma:emma xmlns:emma="http://www.w3.org/2003/04/emma" version="1.0">
          <emma:interpretation id="{E64115C3-4CF4-4E24-804E-A2212638BAD4}" emma:medium="tactile" emma:mode="ink">
            <msink:context xmlns:msink="http://schemas.microsoft.com/ink/2010/main" type="paragraph" rotatedBoundingBox="3310,12265 23996,14334 23620,18095 2934,16026" alignmentLevel="1"/>
          </emma:interpretation>
        </emma:emma>
      </inkml:annotationXML>
      <inkml:traceGroup>
        <inkml:annotationXML>
          <emma:emma xmlns:emma="http://www.w3.org/2003/04/emma" version="1.0">
            <emma:interpretation id="{5261D86B-14FC-4F6D-A4D3-06958C9AEC02}" emma:medium="tactile" emma:mode="ink">
              <msink:context xmlns:msink="http://schemas.microsoft.com/ink/2010/main" type="line" rotatedBoundingBox="3310,12265 23996,14334 23620,18095 2934,16026"/>
            </emma:interpretation>
          </emma:emma>
        </inkml:annotationXML>
        <inkml:traceGroup>
          <inkml:annotationXML>
            <emma:emma xmlns:emma="http://www.w3.org/2003/04/emma" version="1.0">
              <emma:interpretation id="{FEBF863C-E048-4434-9961-3634032F9DA4}" emma:medium="tactile" emma:mode="ink">
                <msink:context xmlns:msink="http://schemas.microsoft.com/ink/2010/main" type="inkWord" rotatedBoundingBox="3310,12265 14846,13419 14470,17180 2934,16026"/>
              </emma:interpretation>
              <emma:one-of disjunction-type="recognition" id="oneOf5">
                <emma:interpretation id="interp25" emma:lang="en-US" emma:confidence="1">
                  <emma:literal>-Refer</emma:literal>
                </emma:interpretation>
                <emma:interpretation id="interp26" emma:lang="en-US" emma:confidence="0">
                  <emma:literal>_ Refer</emma:literal>
                </emma:interpretation>
                <emma:interpretation id="interp27" emma:lang="en-US" emma:confidence="0">
                  <emma:literal>- Refer</emma:literal>
                </emma:interpretation>
                <emma:interpretation id="interp28" emma:lang="en-US" emma:confidence="0">
                  <emma:literal>~ Refer</emma:literal>
                </emma:interpretation>
                <emma:interpretation id="interp29" emma:lang="en-US" emma:confidence="0">
                  <emma:literal>• Refer</emma:literal>
                </emma:interpretation>
              </emma:one-of>
            </emma:emma>
          </inkml:annotationXML>
          <inkml:trace contextRef="#ctx0" brushRef="#br0" timeOffset="24132.2189">-1363 10747 251 0,'0'0'122'15,"0"0"-1"-15,0 0-3 16,0 0-88-16,15 43-14 16,-12-11-5-16,1 11-1 15,3 25 1-15,-3 22-3 16,3 46 1-16,-7 25-1 0,7 50-3 15,-7 33-1-15,4 32-2 16,3 14-1-16,4 14 0 16,3-10-2-16,4-32-7 15,14-37-9-15,-10-56-24 16,31-37-81-16,-28-78-5 16,18-29-4-16,-36-68-6 15</inkml:trace>
          <inkml:trace contextRef="#ctx0" brushRef="#br0" timeOffset="24799.6649">-2305 10478 227 0,'76'-32'119'16,"-5"-15"-3"-16,26 11-1 15,-8-10-92-15,15 6-9 16,18-3-3-16,25 11-2 16,7 0-2-16,7 11-3 15,11 13 1-15,11 19-2 16,3 18-1-16,4 21 0 16,7 25-2-16,-7 22 2 15,-15 17-2-15,-20 12 5 16,-30-4 1-16,-25 3 3 15,-42-14 0-15,-30-11 4 16,-53-28 0-16,-25-15-1 16,-43-28 0-16,-25-8-3 0,-40-17-3 15,-21-4-2-15,-22-7-2 16,-3 3-2-16,0 8 0 16,10 7-5-16,19 10 2 15,24 8-2-15,44 21 1 16,28 18-1-16,47 11 1 15,36 14-1-15,46 18 2 16,36 22 2-16,39 13 0 16,36 19 2-16,22 4-2 15,14-1 3-15,7-7-4 16,0-14-1-16,-7-11-6 16,-21-36-6-16,-11-3-13 0,-44-47-16 15,12 8-32-15,-43-40-48 16,3 7 3-16,-36-33-3 15,7 5 7-15</inkml:trace>
          <inkml:trace contextRef="#ctx0" brushRef="#br0" timeOffset="25270.9797">715 12613 265 0,'29'68'120'16,"-4"-36"-4"-16,25-3-5 0,-3-33-105 15,14-17-6-15,28-4-1 16,15-11 0-16,14-3 3 15,4-8-1-15,-4 1 2 16,0-1-1-16,-10-3 1 16,-11 0 0-16,-26-4 0 15,-24 0-1-15,-26 0 1 16,-24 8 0-16,-33 6 0 0,-18 12 1 16,-25 14 1-1,-10 17 2-15,-15 22 0 16,4 18 0-16,-1 18 1 15,15 18-1-15,11 7-1 0,25 11 0 16,21-1-3-16,33 1-3 16,28 0-2-16,22-15-4 15,35 1-8-15,12-23-7 16,31 12-17-16,-14-36-20 16,51 21-43-16,-26-32-21 15,18 0 3-15,-21-32-1 16</inkml:trace>
          <inkml:trace contextRef="#ctx0" brushRef="#br0" timeOffset="25907.4037">2678 11689 272 0,'75'32'130'15,"37"22"-5"-15,9-25-1 16,30 3-108-16,-15-4-12 16,29-6-2-16,28 7-2 15,4-8 1-15,0 4-4 16,-11-7-2-16,-10 7-9 16,-26-14-13-16,1 18-39 15,-36-33-55-15,-15 0-3 0,-43-21-1 16,-17-11-2-16</inkml:trace>
          <inkml:trace contextRef="#ctx0" brushRef="#br0" timeOffset="25667.2435">4545 10962 203 0,'39'-40'122'0,"-35"-17"-5"16,-19 3 0-16,-42-17-55 16,-22 6-48-16,-25 1-6 15,0 17-2-15,-7 11 3 16,0 29 1-16,-3 18 0 16,10 25 1-16,11 14-1 15,10 21-2-15,8 8-3 16,14 14-2-16,18 15-1 0,18 17-2 15,14 19 0-15,26 13-3 16,13 19 4-16,22 14-2 16,11 10 1-16,7 4-2 15,8-3 0-15,-12-15-3 16,1-17-4-16,-15-30-5 16,-7-17-11-16,-33-43-12 15,5 0-17-15,-47-61-41 16,32-18-24-16,-86-8-4 15,25-31 7-15</inkml:trace>
          <inkml:trace contextRef="#ctx0" brushRef="#br0" timeOffset="16325.8947">-4074 11639 167 0,'0'0'120'0,"68"-29"-3"15,-68 29 2-15,39-25-60 16,-39 25-38-16,36-32-6 16,-4 14-4-16,11 7-2 15,7 11-1-15,15 14-4 16,17 4-2-16,15 4-6 0,21 6-3 16,4-6-4-16,18 3-4 15,-4-11-8-15,18 4-11 16,-32-21-18-16,14 21-65 15,-32-15 3-15,-15 19-2 16,-35-8 2-16</inkml:trace>
          <inkml:trace contextRef="#ctx0" brushRef="#br0" timeOffset="26515.8101">4799 12137 282 0,'36'111'124'16,"10"-29"0"-16,15-17-5 15,-7-37-111-15,3-21-11 16,26-14-2-16,17-18-1 16,7-14 1-16,-3-19-1 0,-7-2 0 15,-11-12-1-15,-14 0 2 16,-22 1 0-16,-18 3 1 16,-28 14 2-16,-22 11 2 15,-25 21 3-15,-25 19 0 16,-15 24 4-16,-13 15 1 15,6 25 0-15,-7 18 0 16,8 14 0-16,6 11-1 16,19 10 1-16,14 5 0 15,28-5-3-15,19-13-3 16,17-12-1-16,33-17-3 16,17-18 1-16,33-22-1 0,17-18 0 15,19-14-1-15,10-7 2 16,11 3-2-16,4 4 3 15,-15 11-1-15,-10 18 3 16,-26 10 0-16,-21 15 3 16,-25 0 1-16,-18 7 3 15,-32-18 0-15,-18-8 0 16,-26-31-1-16,-13-18-2 16,-15-33 1-16,4-14-4 15,-4-18 0-15,11-10-6 16,10-8 3-16,22 4-3 15,25 14 2-15,33 11 0 16,21 18 0-16,18 14 1 0,21 15-2 16,11 6-1-16,14 15-7 15,-3-3-7 1,18 13-19-16,-26-24-32 16,26 18-57-16,-18-12-3 0,0 5 2 15,-29-4 0-15</inkml:trace>
        </inkml:traceGroup>
        <inkml:traceGroup>
          <inkml:annotationXML>
            <emma:emma xmlns:emma="http://www.w3.org/2003/04/emma" version="1.0">
              <emma:interpretation id="{9282AE23-C8EF-427D-8582-D8C4A6DEB80E}" emma:medium="tactile" emma:mode="ink">
                <msink:context xmlns:msink="http://schemas.microsoft.com/ink/2010/main" type="inkWord" rotatedBoundingBox="15063,14568 23884,15450 23780,16497 14959,15615"/>
              </emma:interpretation>
            </emma:emma>
          </inkml:annotationXML>
          <inkml:trace contextRef="#ctx0" brushRef="#br0" timeOffset="28451.1017">7819 12631 175 0,'-11'50'109'16,"4"-3"-2"-1,14-8 1-15,-7-39-56 16,36 50-37-16,0-32-6 15,21-7-2-15,11-15 2 0,18 1 0 16,4-26 1-16,10-3-2 16,-3-18-2-16,-4-4-3 15,-7-7-1-15,-11-7 0 16,-25 0-1-16,-18 3 0 16,-21 5 1-16,-22 9-1 15,-21 16 1-15,-18 10-1 16,-14 14 1-16,-8 22-1 15,-3 17 0-15,-1 15 1 16,8 22 0-16,11 21 0 16,10 3 1-16,19 12 1 15,13-1-1-15,30-3 0 16,17-8-2-16,18-10 3 0,18-18-4 16,15-18 0-16,13-18-1 15,12-22 0-15,14-13 0 16,-1-23 0-16,5-6 1 15,-4-11-1-15,-11 0 0 16,-15 0 1-16,-13 7 0 16,-19 10 1-16,-28 15 0 15,-36 18 0-15,0 0 0 16,-18 47 0-16,-18 0 0 16,-7 3 0-16,0 3 0 15,4 5 1-15,3-8 0 16,11-3 0-16,25-47 0 15,-14 46 1-15,14-46-1 0,46-14 0 16,4-15-1-16,15-14 0 16,14-14-1-16,14-4-1 15,7 0 1-15,4 4-1 16,-7 10 2-16,-8 22-1 16,-3 14 2-16,-7 18-1 15,-11 19 1-15,-10 13 1 16,-12 4-1-16,4 3 0 15,-3 1-1-15,3-11 1 16,0-4-2-16,4-7 1 16,10-7-1-16,15-11 1 15,11-10 0-15,6-8-1 0,8-3 1 16,7-11-2-16,4-4 0 16,0-7-2-16,-1-3 1 15,-3-4-2-15,-3 3 1 16,-4 1-1-16,-4 3-1 15,-14 4-2-15,0 10-1 16,-22-3-1-16,1 18-2 16,-19-7 0-16,-3 14 0 15,-10-7-1-15,6 10 2 16,-3-6 1-16,3-1 2 16,4-3 3-16,7 0 2 15,1-1 0-15,2-6 4 0,-3 0 1 16,-3-8 3-16,3 8 1 15,-10-11 2-15,3 7 3 16,-43 18 2-16,53-32 2 16,-53 32-2-16,0 0 0 15,0 0-2-15,0 0-1 16,-39-32-4-16,-4 39-1 16,-18 7-3-16,-18 4-1 15,-14 14-3-15,-11 15 1 16,-7 21-1-16,-4 14 1 15,8 15-1-15,7 3 2 16,14 4-2-16,21-4 2 16,33-10 0-16,21-11-1 0,26-22 0 15,28-14-1-15,35-18 0 16,26-11-1-16,25-10 0 16,25-4 1-16,18-4 2 15,0-3-2-15,-7 4-1 16,-4 3 2-16,-18-4 0 15,-6 1-1-15,-19-8 1 16,-25-3-1-16,-14-8-1 16,-8 1 1-16,-3-8 1 15,-7-3-1-15,-10 3 1 16,-9 0-2-16,-2 11 2 16,3 4 1-16,3 7 0 0,8 7 1 15,0 0 2-15,7 3-1 16,7 1 2-16,7-11-1 15,4-4 1-15,7-7-1 16,-14-14 0-16,3 0-1 16,-18-8 0-16,-7 1 0 15,-21-4 0-15,-18 7-1 16,-22 4 1-16,11 32-2 16,-72-39 1-16,4 42 0 15,-14 11-2-15,-11 15 0 16,0 10-2-16,-1 8 2 15,5 14-2-15,10 3 0 16,11 8 2-16,25 7 1 0,21-7-2 16,30 3-1-16,24-7 4 15,25-11-4 1,29-10 5-16,25-15-6 16,29-21 3-16,10-29-3 0,19-14-1 15,6-22 2-15,12-14-5 16,-5-15 4-16,-6-10-5 15,-19 7 5-15,-10 7-3 16,-25 8 2-16,-18 13 2 16,-22 12 1-16,-24 21 1 15,-26 3 0-15,-32 22 1 16,32-7-1-16,-32 7 1 0,0 0-1 16,0 0 2-1,-14 32 1-15,14-32 0 16,0 0 1-16,-47 43 1 15,47-43 0-15,-68 33-1 0,22-15 0 16,-19-1-1-16,-17 5-1 16,-22-1 0-16,-4 1-1 15,-6 7-1-15,10-8-1 16,4 8-1-16,10-8-2 16,22 1 0-16,25-1 0 15,43-21 0-15,0 0 0 16,79 40 1-16,3-33 0 15,33 4 2-15,25-1 2 16,24-3 2-16,19 4 0 16,-4 0 0-16,-7 7 2 15,-22 0 3-15,-24 0-2 16,-37 0 4-16,-35 14-3 0,-57 4 0 16,-51 3-5-16,-43 4 3 15,-35 4-7-15,-30 3 0 16,-17-7-6-16,-7 0-6 15,-15-33-23-15,37 5-92 16,-8-40 2-16,36-15-4 16,7-38-4-16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1:05.019"/>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178 349 145 0,'-54'-63'95'0,"-2"11"-5"16,19 33-2-16,5-8-27 0,32 27-26 15,17-42-7-15,32 15-8 16,25-7-4-16,26 2-5 15,27 1 0 1,22 13-4-16,25 14-3 0,16 23-2 16,3 30-3-16,-9 29 0 15,-18 27-2-15,-22 20 4 16,-36 12-2-16,-37 14 5 16,-52 1 4-16,-48-3 1 15,-45-14 0-15,-28-8 1 16,-30-17-1-16,-17-5-4 15,-17-17 2-15,-6-15-5 0,1-22-5 16,8-19-1-16,18-22-2 16,21-25-3-16,33-16 0 15,28-28-3 1,41-7-3-16,31-15-7 0,48 15-6 16,23 3-13-16,35 28-53 15,5 11-3-15,17 36-4 16,-8 10 0-16</inkml:trace>
  <inkml:trace contextRef="#ctx0" brushRef="#br0" timeOffset="-435.8979">574 381 258 0,'-27'-27'125'15,"-2"-5"-8"-15,29 32-11 16,-22 37-100-16,26 29 2 16,11 37-3-16,7 33 1 15,5 31 4-15,2 31-2 16,8 24-1-16,5 1-4 15,4-6-1-15,0-7-9 16,8-7-8-16,-12-27-28 0,12-2-66 16,-18-40-1-16,3-14-4 15,-17-42 0-15</inkml:trace>
  <inkml:trace contextRef="#ctx0" brushRef="#br0" timeOffset="687.1324">1723 1872 213 0,'19'37'104'16,"-16"-10"-5"-16,4 12-4 15,-10 2-79-15,6 8 1 16,-6-5 0-1,1 3 0-15,-8-11-4 0,0-4 1 16,10-32-1-16,-26 32 0 16,26-32-2-16,-32-3-2 15,15-19-1-15,4-12-2 16,1-20 1-16,5-17-4 16,7-17 1-16,7-9-3 15,8-8 2-15,9 4-1 16,8 8-1-16,7 13-2 15,10 16-2-15,2 23-4 0,8 21-4 16,-5 15-4-16,9 20-5 16,-6-3-5-1,9 17-4-15,-10-7 0 16,5 15 2-16,-7-12 3 0,-3 4 4 16,-9-7 6-16,-6-3 12 15,-11-1 10-15,-25-18 8 16,27 14 4-16,-27-14 4 15,0 0 2-15,0 0 1 16,-15-22-3-16,15 22-6 16,-22-5-3-16,22 5-4 15,-29 22-2-15,7 13-5 16,0 9 0-16,-5 17-4 16,0 10 1-16,2 7-3 15,8 2 1-15,12 1-3 16,8-8 0-16,16-16-2 0,11-16 3 15,14-24-1-15,7-19 2 16,8-25 1-16,-5-17 1 16,-3-20 4-16,-7-11 3 15,-12-11 2-15,-13 1-1 16,-16 4 2-16,-11 5-1 16,-14 13-1-16,-9 16-2 15,-11 20-1-15,-7 20-3 0,3 12-1 16,-1 17-1-1,8 10-4-15,2 2-6 16,15 12-10-16,3-14-19 16,21 14-69-16,1-19-3 0,21 12-7 15,1-21-5-15</inkml:trace>
  <inkml:trace contextRef="#ctx0" brushRef="#br0" timeOffset="1272.7266">3304 286 236 0,'-12'-22'105'16,"12"22"-7"-16,-20 61-8 15,18 29-79-15,12 37 1 16,-1 30 1-16,4 21-6 16,-4 23-2-16,1 11-3 15,-7-6-2-15,-3-18 4 16,-8-22 1-16,-4-27 1 15,-3-29-2-15,-2-24 4 16,3-40-1-16,14-46 2 0,-22 5 2 16,24-41-3-16,10-33 0 15,15-16-2-15,12-13-2 16,15 0-2-16,7 5 2 16,10 12-3-16,2 20 1 15,-2 27-3-15,-2 32 1 16,-8 29-1-16,-12 26 0 15,-13 16-1-15,-9 11-1 16,-14 11 2-16,-16-3-2 16,-12 0 2-16,-11-7-1 15,-11-15 1-15,-12-13 0 16,-2-14 0-16,-1-14-2 16,6-15-4-16,7-6-7 0,2-16-8 15,37 12-12-15,-39-31-17 16,39 31-32-16,17-37-20 15,10 25 2-15,-3-13 2 16</inkml:trace>
  <inkml:trace contextRef="#ctx0" brushRef="#br0" timeOffset="2291.841">4096 1879 90 0,'86'-85'74'0,"-1"-6"5"15,-9-11 7-15,0-1-28 16,-18-19-22-16,1 12 3 15,-25-15-4-15,1 22-1 0,-23 3-7 16,-2 27-3-16,-15 17-10 16,-3 34-5-16,8 22 2 15,-34 46-2-15,12 18 2 16,3 24-5-16,-1 14 0 16,5 16-3-16,1 11 0 15,-1 8-2-15,5 5-2 16,0-13-8-16,8 1-10 15,-3-18-2-15,12-6-5 16,-7-28 2-16,15-17-1 16,-8-29 2-16,-7-32 4 15,32 17 8-15,-32-17 9 16,30-32 6-16,-21 10 4 0,-9 22 2 16,17-34 1-1,-17 34 0-15,15-22 0 16,-15 22-2-16,22 0-3 15,-22 0-2-15,42 2 1 0,-15 1-2 16,4-8 0-16,3-3 0 16,3-9-1-16,2-7 1 15,-2-8 0-15,-3-9 1 16,0-8 2-16,-9-5 1 16,-11-2 1-16,-4 7 0 15,-10 2 0-15,-5 16-2 16,-9 6-1-16,14 25-1 0,-37 5-2 15,17 24-2-15,3 15-2 16,5 10 0-16,5 10-1 16,4 2 1-1,11 2-1-15,6-4 2 0,13-8-4 16,10-10 0-16,9-11-4 16,8-13 2-16,12-13-1 15,3-11 1-15,4-5-1 16,-5-8 1-16,-4-2 4 15,-10 0 3-15,-8 4 3 16,-9 4 0-16,-13 4 1 16,-24 5 1-16,0 0 0 15,0 0 1-15,8 29 0 0,-8-29 0 16,-25 29-2 0,25-29 1-16,-24 35-1 15,24-35-1-15,-10 29 0 16,10-29-2-16,0 0 0 0,39 0 0 15,-2-22 0-15,12-12 0 16,4-10 1-16,4-10 0 16,1 0 2-16,1-2-2 15,-10 7 2-15,-8 10 0 16,-9 12 1-16,-10 20 0 16,-22 7-1-16,15 24 0 15,-18-2-1-15,1 8-1 0,-3 1 0 16,0 1-1-1,5-7-1-15,0-25 1 16,15 26-2-16,-15-26 2 16,41-7 0-16,-14-5-1 0,3 0 0 15,1-1 1-15,1 6-1 16,-3 7-1-16,-4 12 1 16,-3 13-1-16,-3 7 0 15,-1 7 1-15,4 2-1 16,-3-4-3-16,8 2-9 15,0-17-15-15,19 0-60 16,-7-22-19-16,23-3-1 16,-4-16-8-16</inkml:trace>
  <inkml:trace contextRef="#ctx0" brushRef="#br0" timeOffset="3147.9822">9249 926 211 0,'-27'5'102'16,"27"-5"4"-16,-39 10-5 15,39-10-47-15,-59 7-22 16,20-7-4-16,-22-7-5 15,-8-3-9-15,-21 0-4 16,-18 3-3-16,-11 2-3 16,-6 5-1-16,-5 2-2 15,6 3-1-15,16 5-2 16,20 7 1-16,30 8-1 16,38 11 3-16,37 8 4 0,47 12 0 15,41 23-1-15,22 14-1 16,15 19 0-16,9 13 2 15,1 9-1-15,-15-2-3 16,-18 0-3-16,-38-7 2 16,-34-8-2-16,-30-9-1 15,-32-16 5-15,-29-11-2 16,-24-12 1-16,-23-13 2 16,-14-15-1-16,-7-14 1 15,2-12 0-15,14-18 6 16,18-16-9-16,29-15 1 15,37-13 0-15,34-9-2 0,39-10 0 16,27-7-1-16,29-8 0 16,18-9-2-16,19-6 5 15,7-6-1-15,8-3 1 16,-1-3 0-16,-6 0 2 16,-6 6-1-16,-14-3-6 15,-17 9 1-15,-18 8-1 16,-24 10 3-16,-26 7-2 15,-23 17 1-15,-17 13-2 16,-10 16 1-16,-7 25 6 16,0 0 1-16,-39 64 4 15,20-5-3-15,-1 16 1 16,0 11-2-16,3 7 0 0,0 7-1 16,-2 3 1-16,-3-5-12 15,2 4-17 1,-12-11-22-16,10 6-60 15,-22-21-5-15,5 0 1 0,-19-27-1 16</inkml:trace>
  <inkml:trace contextRef="#ctx0" brushRef="#br0" timeOffset="4011.6361">9518 1882 224 0,'-32'-78'95'0,"17"14"2"15,3 5 3-15,24 25-43 16,0 0-21-16,25 27-7 0,7 2-9 15,22 12-6-15,7 0-4 16,13 3-3-16,7 7-6 16,0 8-6-1,2 9-4-15,-4 3 0 0,-6 4-1 16,-9 1 0-16,-10 2 0 16,-10-3-1-16,-7-4 4 15,-10-13 3-15,-10-9 5 16,-4-10 3-16,-25-5 4 15,24-22 3-15,-24-5 2 16,-2 3 4-16,-10-11 1 16,-1 6 0-16,-9-5 0 15,-2 9-5-15,-8 6-1 16,0 9-4-16,-7 8-3 16,-5 9-3-16,-2 12-2 15,-3 13-1-15,3 10-1 16,4 7 1-16,8 7-2 0,9-2 1 15,16 2 0-15,13-7 0 16,18-10 0-16,15-15 2 16,14-16-1-16,11-16 1 15,1-16 1-15,3-13 0 16,-2-14 2-16,-8-5-1 16,-10-3 2-16,-7 3 0 15,-14 7 1-15,-8 7-1 0,-10 15 0 16,-7 27-1-1,0 0 0-15,0 0-1 16,-31 18-2-16,18 13-1 16,1 6 0-16,5 7 0 0,4 0 0 15,8-2 0-15,12-1 0 16,8-9-1-16,11-8 0 16,8-9 2-16,8-10-2 15,9-15 3-15,5-14-2 16,0-20 1-16,5-20 2 15,0-14 0-15,-3-17 2 16,-2-18-1-16,-2-16-6 16,-6-11 0-16,-9-11 1 15,-5 2 0-15,-12 7-1 16,-8 15 1-16,-14 14-1 16,-5 20 0-16,-12 32 6 15,-6 34-2-15,13 27-1 0,-39 37 0 16,15 27-3-16,-1 24 4 15,4 19 3-15,-4 20-1 16,6 15-1-16,1 12 0 16,9 0-1-16,4-2-1 15,7-6 2-15,3-19-6 16,7-9-7-16,-2-21-3 16,5-11-6-16,-10-32-12 15,7 0-33-15,-22-32-46 16,3 2-1-16,-23-24-3 15,1 0 3-15</inkml:trace>
  <inkml:trace contextRef="#ctx0" brushRef="#br0" timeOffset="6172.1666">10762 1647 241 0,'-51'-73'106'16,"21"29"0"-16,3 12-2 15,27 32-21-15,0 0-71 16,30 0-2-16,14 2 0 15,24 1-3-15,23-1-2 16,16-2 0-16,10 3-4 16,6-3-5-16,1 10-9 15,-9-6-9-15,-5 14-7 16,-29-6 1-16,-18 7-1 16,-26-6 2-16,-15 4 2 0,-22-17 8 15,0 0 8-15,-22 22 12 16,-10-20 7-16,3 8 4 15,-8-5 2 1,10 7 0-16,0 0-1 0,27-12-1 16,-31 39-1-16,28-17-2 15,8 0-2-15,-5-22-1 16,37 30-4-16,-10-23 0 16,4-12-1-16,1-5 1 15,2-14 3-15,1-5 3 16,-6-11 3-16,-2-1 1 15,-10-3 1-15,-2 7-1 0,-8 1 1 16,0 9-3-16,-7 27-4 16,-12-22-4-1,12 22-2-15,-29 27-2 0,9 4-2 16,-2 11 0-16,3 7 0 16,2 5 0-16,4-3-1 15,8-5 1-15,10-4-3 16,10-15-2-16,12-10-2 15,10-15-2-15,11-11-1 16,6-13-2-16,7-5 2 16,-2-8 1-16,2 6 2 15,-10 5 1-15,-4 9 3 16,-15 17 3-16,-15 23 2 0,-12 19 2 16,-13 15 1-16,-9 14 2 15,-10 5 0-15,0 5 4 16,-4-7-2-1,6-8 2-15,1-16-2 0,14-16 2 16,10-36-3-16,0 0-1 16,37 0 0-16,4-34-2 15,15-15 1-15,10-14-2 16,10-8 2-16,5-5-2 16,-5 5 0-16,-5 10 0 15,-10 17-1-15,-15 22 0 16,-17 25-2-16,-16 23 1 0,-18 23-2 15,-10 17 1-15,-7 8-2 16,-5 9 1-16,0 0-1 16,5-2 1-1,10-8 4-15,10-12 0 0,16-12 2 16,11-15-2-16,14-14-3 16,12-16 1-16,8-13 0 15,2-13 1-15,0-13-5 16,-2-4 1-16,-3-5-1 15,-7 3 2-15,-10 4 3 16,-10 10 0-16,-29 27 0 16,30-27 0-16,-30 27-1 15,0 0-1-15,9 40 1 0,-6-14-1 16,7 4 0 0,2 1 0-16,10 1 0 15,7 0 0-15,5-5 6 16,1-5-1-16,6-5-4 0,-2-7 2 15,5-10-2-15,-2-10 1 16,-1-7 0-16,-1-12 1 16,-6-13-6-16,-7-2 1 15,-8-5 6-15,-7 0-4 16,-9 0 4-16,-8 8-1 16,-10 7 1-16,-2 9-2 15,-5 15-1-15,-2 10 1 16,2 15-2-16,0 10 1 15,5 11-1-15,0 11 0 16,7-1-1-16,2 3 1 16,8 2 5-16,5-4 0 0,8-11 1 15,9-6 0-15,4-13-6 16,9-10 1-16,1-7 0 16,6-10 1-16,-1-7-6 15,1-5 1-15,0-2-1 16,-3-3 0-16,-3 7 5 15,-4 3 0-15,-5 7 0 16,-5 8 1-16,-22 2-2 16,29 20 1-16,-19 9 4 15,-7 5 1-15,-1 8 0 16,-2 4 0-16,5 1-1 16,0-3 0-16,5-5 0 15,4-5 1-15,8-15-5 0,8-9 1 16,9-12 0-16,7-15 1 15,10-18-5-15,5-13 1 16,10-16 0-16,8-17 0 16,1-19 2-16,8-17-3 15,0-18 4-15,5-9-3 16,-3-2 8-16,-2 1-4 16,-12 6-6-16,-10 12 1 15,-17 22-4-15,-17 27 2 16,-25 34 4-16,-7 44 0 15,-44-10 0-15,-5 44-1 16,-14 30 10-16,-8 26-5 0,0 20 4 16,3 12-3-16,14 5-7 15,12 0 2-15,18-2-2 16,17-8 1-16,16-14-1 16,21-20 1-16,16-22 0 15,8-14 2-15,0-20 0 16,7-13 1-16,5-16 0 15,0-13 0-15,5-14 1 16,-3-15 1-16,-4-10 1 16,-1-14-1-16,1-25 4 15,-6-17-2-15,-1-20 4 16,-4-21-3-16,-4-20-4 16,3-25 1-16,-1-31-2 0,8-10 1 15,-1 14-3-15,-2 20 1 16,-7 27-4-16,-12 25 3 15,-10 31 4-15,-20 34-2 16,-14 45 1-16,-15 31 0 16,-12 17-2-16,-8 13 0 15,-2 14-1-15,3 22-1 16,-1 27 0-16,8 27-2 16,4 27-1-16,1 34 3 15,0 30 2-15,2 36-2 16,-2 25 0-16,-1 6 0 15,6 4 3-15,2-18 0 0,2-19 2 16,3-37-4-16,7-35-1 16,1-48 3-16,4-41 0 15,-3-40 2-15,8-34-4 16,-53-42-2-16,4-16-5 16,-17-26-1-16,-15-13-1 15,-19-26 0-15,-18-8 3 16,-9-16 2-16,-5-2 4 15,10 5 3-15,5 12 10 16,14 17-2-16,18 22 3 16,21 27-2-16,27 27-2 15,37 39-4-15,0 0-2 16,76 44-2-16,20 5-2 0,43 7 0 16,49 0-1-16,39-7 0 15,40-12 0-15,38-15-4 16,30-13-7-1,7-18-12-15,13 4-27 0,-30-25-60 16,-15 8-6-16,-46-14-5 16,-34 4-5-16</inkml:trace>
</inkml:ink>
</file>

<file path=ppt/ink/ink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22.3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C331778-6D9D-4121-98BF-E2F9F5C4FA81}" emma:medium="tactile" emma:mode="ink">
          <msink:context xmlns:msink="http://schemas.microsoft.com/ink/2010/main" type="writingRegion" rotatedBoundingBox="6157,2603 18602,2855 18520,6899 6075,6647"/>
        </emma:interpretation>
      </emma:emma>
    </inkml:annotationXML>
    <inkml:traceGroup>
      <inkml:annotationXML>
        <emma:emma xmlns:emma="http://www.w3.org/2003/04/emma" version="1.0">
          <emma:interpretation id="{E2AB31CE-9DED-4A96-B92B-FB3F02CB9CF3}" emma:medium="tactile" emma:mode="ink">
            <msink:context xmlns:msink="http://schemas.microsoft.com/ink/2010/main" type="paragraph" rotatedBoundingBox="6157,2603 18602,2855 18520,6899 6075,6647" alignmentLevel="1"/>
          </emma:interpretation>
        </emma:emma>
      </inkml:annotationXML>
      <inkml:traceGroup>
        <inkml:annotationXML>
          <emma:emma xmlns:emma="http://www.w3.org/2003/04/emma" version="1.0">
            <emma:interpretation id="{0069E2C2-FF4C-494A-8D43-2A52DF02B0B4}" emma:medium="tactile" emma:mode="ink">
              <msink:context xmlns:msink="http://schemas.microsoft.com/ink/2010/main" type="line" rotatedBoundingBox="6157,2603 18602,2855 18520,6899 6075,6647"/>
            </emma:interpretation>
          </emma:emma>
        </inkml:annotationXML>
        <inkml:traceGroup>
          <inkml:annotationXML>
            <emma:emma xmlns:emma="http://www.w3.org/2003/04/emma" version="1.0">
              <emma:interpretation id="{CB977ADC-797E-4194-AE17-72143042D3F1}" emma:medium="tactile" emma:mode="ink">
                <msink:context xmlns:msink="http://schemas.microsoft.com/ink/2010/main" type="inkWord" rotatedBoundingBox="6157,2603 18602,2855 18520,6899 6075,6647"/>
              </emma:interpretation>
              <emma:one-of disjunction-type="recognition" id="oneOf0">
                <emma:interpretation id="interp0" emma:lang="en-US" emma:confidence="0">
                  <emma:literal>Summary</emma:literal>
                </emma:interpretation>
                <emma:interpretation id="interp1" emma:lang="en-US" emma:confidence="0">
                  <emma:literal>Summary,</emma:literal>
                </emma:interpretation>
                <emma:interpretation id="interp2" emma:lang="en-US" emma:confidence="0">
                  <emma:literal>Summary.</emma:literal>
                </emma:interpretation>
                <emma:interpretation id="interp3" emma:lang="en-US" emma:confidence="0">
                  <emma:literal>summary.</emma:literal>
                </emma:interpretation>
                <emma:interpretation id="interp4" emma:lang="en-US" emma:confidence="0">
                  <emma:literal>Summary's</emma:literal>
                </emma:interpretation>
              </emma:one-of>
            </emma:emma>
          </inkml:annotationXML>
          <inkml:trace contextRef="#ctx0" brushRef="#br0">2327 35 163 0,'-25'-37'102'15,"25"37"-4"-15,-63-36-2 16,31 31-66-16,-29 2-3 15,5 16-4-15,-20 4-3 16,-7 22-7-16,-20 15-5 16,-12 21-4-16,-26 23-2 15,-23 17-2-15,-12 17 5 16,-12 12 0-16,-5 8-2 16,4-1 1-16,11-14 1 15,17-17-1-15,29-25 1 16,34-16-1-16,34-26-7 0,35-16 0 15,44-12 0-15,36-6 0 16,47 6 0-16,39 9 0 16,41 17-1-16,25 18 1 15,22 19-2-15,5 17-1 16,4 17 7-16,-9 10-1 16,-17 5 2-16,-30 2-2 15,-36-2 1-15,-30-3 1 16,-38-7 5-16,-40-4 2 15,-41-13-4-15,-35-8 3 16,-34-19-1-16,-24-9 3 16,-22-28-1-16,-8-16 1 15,-2-30-4-15,10-22-1 0,17-25-3 16,20-21 0-16,28-13-1 16,28-12-2-16,31-2-1 15,30-1-5-15,37 18-2 16,26 7-10-16,27 27-5 15,13 10-12-15,21 27-5 16,-4-1-1-16,6 23 2 16,-16-10 3-16,-7 15 4 15,-20-16 8-15,-8 1 7 16,-24-10 9-16,-14-4 7 16,-13-6 3-16,-12-5-1 15,-3 1 0-15,-6-6 1 0,-4 3 0 16,-6-2 1-16,4 4-1 15,-4-2 1-15,-1 3 2 16,3-3 6 0,0 5 4-16,-3-5 2 0,3 7 5 15,-7-7-3-15,2 5 10 16,-12-5-7-16,-10 22 7 16,14-27-11-16,-14 27 4 15,0 0-3-15,-36 10-7 16,6 9 5-16,-4 16-11 15,-5 6 6-15,0 13-10 16,0 10 5-16,0 11-10 16,12 6 1-16,10 0 1 0,12-3-1 15,10-7 1 1,14-15-1-16,13-17 2 16,12-19-1-16,15-20 3 15,2-27-1-15,10-12 1 0,4-15 1 16,1-10-1-16,0-4 2 15,-8 4-1-15,-7 3 0 16,-7 7 0-16,-10 13 0 16,-12 7 0-16,-10 12-1 15,-22 22 0-15,0 0-1 16,22 5 0-16,-20 19 0 16,-2 8 0-16,5 9-1 0,0-2 0 15,3 5 0 1,4-4 0-16,2-4-1 15,6-11 1-15,2-11 0 16,7-14 1-16,6-17-1 0,6-12 1 16,8-15 1-16,10-12 0 15,4-8 1-15,1 3 0 16,2 2-6-16,-5 8 4 16,-5 17 1-16,-9 17-1 15,-11 22-1-15,-11 19 0 16,-16 18 0-16,-6 16-2 15,-10 8 7-15,-3 10-4 16,-7 0-2-16,0-3 2 0,-3-7 0 16,5-12 1-1,3-13-1-15,5-19 1 16,7-22 1-16,0 0-1 16,24-44 1-16,3-4 0 0,12-14 1 15,8-4-1-15,4-4 0 16,3 6-1-16,4 13 1 15,-4 9-2-15,-5 20 0 16,-5 20-1-16,-10 16 0 16,-2 11 0-16,-10 7 0 15,-2 4 0-15,-1 3 0 16,-4 0 0-16,-3-9 0 0,3-3 1 16,-15-27-1-1,34 14 1-15,-7-26 0 16,5-17 1-16,7-10 0 15,5-13 0-15,5 1 1 0,2-5-1 16,0 2-6-16,-2 8 8 16,-7 9-3-16,-8 17 0 15,-7 13 0-15,-27 7-1 16,34 20-1-16,-24 4 2 16,0 8 4-16,-3 7-7 15,3 5 1-15,2 0 1 16,5 5-1-16,3-5 1 15,2-3 0-15,2-6 0 16,3-6 0-16,5-7 0 16,2-12 0-16,3-5 1 15,2-15-1-15,0-12 2 16,5-8-1-16,5-6-1 0,2-11 1 16,0-6 1-16,6 1 0 15,-1-2 1-15,-2 8-2 16,-3 7 1-16,-2 10-1 15,-8 11 0-15,-2 16 0 16,-12 14 0-16,-5 13-2 16,-7 11 0-16,-8 13 0 15,-7 7 1-15,-5 3-1 16,-2 2 3-16,-3-2-2 16,-2-5 1-16,0-8 0 15,0-9 1-15,4-13 0 16,8-24-1-16,0 0 0 0,0 0 1 15,10-29 0-15,12-15-2 16,7-15 1-16,6-4 0 16,6-3 0-16,3 2-2 15,0 10 2-15,0 13-1 16,-10 21 0-16,-2 20 0 16,-10 20 0-16,-7 14 0 15,-8 8 0-15,-4 4 1 16,-3 3-1-16,-3-3 2 15,1-11-2-15,-1-6 2 16,3-29-1-16,0 29 0 16,0-29 1-16,0 0-1 15,39-51 0-15,-12 9-1 0,12-7 2 16,8-9-1-16,7 2-5 16,2-1 7-16,-2 6-7 15,-1 14 5 1,-4 10-1-16,-5 18 0 0,-9 14 0 15,-9 12-1-15,-4 12 6 16,-7 8-7-16,-3 9 6 16,-2 5-5-16,-3 6 1 15,3-4 2-15,0-6-2 16,5-6 1-16,7-11 0 16,5-11 0-16,14-19 1 15,8-9-1-15,12-21 1 0,10-9-2 16,10-10 2-16,2-5-2 15,7-4-5-15,-2-1 8 16,-2 5-8-16,-10 5 7 16,-6 8-6-16,-6 7 2 15,-10 9-2-15,-10 11 3 16,-10 9 4-16,-5 0-1 16,-29 5 3-16,32 7 0 15,-32-7 2-15,0 0 4 16,0 0-5-16,0 0 2 15,0 0 0-15,-34 3-6 16,12-11 2-16,-5 8-4 16,-5 0 2-16,-5 12 1 0,-4 3 3 15,-8 12-2-15,-2 10 0 16,-1 7-1-16,-1 7 1 16,-1 5-1-1,5 0 2-15,5-2-8 0,15-7 2 16,12-13 1-16,17-34 0 15,14 22-1-15,20-39 1 16,15-17 0-16,10-15-1 16,9-8 2-16,3 1-4 15,-2-5 5-15,-8 7-5 16,-5 13 1-16,-12 16-2 16,-7 16 6-16,-10 16-2 0,-8 15 0 15,-9 12 4-15,-5 15-5 16,0 10 4-1,-3-1 1-15,1 3 0 16,-3-4-4-16,2-8 0 0,-2-8 1 16,2-9-1-16,1-5 1 15,-3-27 0-15,2 34-1 16,-2-34 1-16,8 22-1 16,-8-22 1-16,0 0 0 15,24 20 0-15,-24-20 0 16,34-15 0-16,-9-5 0 15,4-7 1-15,5-9-1 16,5-8 1-16,3-3 0 0,7-4 0 16,2 2 0-1,3 0 1-15,0 5-1 16,0 5 0-16,-6 7 1 16,1 5-1-16,-5 8 2 0,-7 9-3 15,-8 5 0-15,-4 8 0 16,-25-3-1-16,24 31 1 15,-21-4-2-15,-6 8 1 16,-7 6-1-16,-4 6 1 16,-6-1 0-16,-4 3 0 15,-1-8 0-15,-2-4 0 16,-2-8 1-16,5-9 0 0,-1-13-1 16,25-7 2-1,-32-31 0-15,28-9 0 16,6-11-1-16,8-12-5 15,9-13 3-15,11-10-5 0,6-4 0 16,16 4-3-16,1 6 2 16,9 11-2-16,-1 13 2 15,5 12 4-15,-3 17-2 16,3 17 5-16,-5 10-1 16,-4 10 0-16,-6 7-1 15,-2 0-2-15,-8 0 0 16,-2 1-1-16,-4-1-2 15,-8-3 0-15,-27-14 0 16,39 25 1-16,-39-25 2 16,0 0 1-16,24 29 1 15,-24-29 1-15,0 0 3 16,-10 32 0-16,10-32 2 0,-22 27 0 16,22-27 1-16,-29 34 1 15,12-12 4-15,17-22 0 16,-34 41-3-16,19-16 2 15,-2 2-2-15,5 2 1 16,-1 3-2-16,6-3 0 16,2 1-5-16,5-1 1 15,8-5 1-15,-8-24-2 16,41 27 2-16,-4-32-1 16,14-12 0-16,13-15-3 15,16-16 6-15,13-14-5 16,10-11 1-16,4-12 0 0,3-1 0 15,-2 1 0-15,-10 9-1 16,-13 10 5-16,-14 22-7 16,-17 27 4-16,-17 31 0 15,-20 40 3-15,-17 29 0 16,-22 32-1-16,-17 29 0 16,-25 30 1-16,-29 16 1 15,-19 11 0-15,-20 4-4 16,-27-7 0-16,-17-5 2 15,-22-14-2-15,-20-18 5 16,-7-26-3-16,10-25 2 16,5-32 0-16,7-27 3 15,22-36-4-15,25-32 1 0,36-32-1 16,44-17-2-16,47-15-1 16,36-4-1-16,35 1 0 15,46 4 0-15,41 6 1 16,33 13 0-16,28 8 0 15,18-1 0-15,20 2-2 16,18-9-2-16,18-2 1 16,-4-13-14-16,1 8-1 15,-9-11-12-15,5 13-54 16,-15 3-24-16,-8 9 2 16,-33 0-4-16</inkml:trace>
          <inkml:trace contextRef="#ctx0" brushRef="#br0" timeOffset="3128.3697">2894 3472 41 0,'0'0'72'0,"-20"22"6"0,20-22-2 16,0 0-35-16,-24 5-1 16,24-5-10-16,0 0 1 15,0 0-3 1,0 0-1-16,0 0-4 0,-22-12-2 15,22 12-1-15,0 0-3 16,0 0-5-16,0 0-1 16,0 0-3-16,0 0-1 15,0 0 0-15,22-13 0 16,-22 13-1-16,0 0 0 16,32-14 1-16,-32 14 0 15,27-13 0-15,-27 13 0 0,24-12-2 16,-24 12-1-16,22-5-1 15,-22 5 0-15,0 0-1 16,25 0 1-16,-25 0-1 16,22 5-1-16,-22-5 0 15,26 3 1-15,-26-3 0 16,30 2 0-16,-30-2 0 16,32 3-1-16,-32-3 1 15,31 2 0-15,-31-2-1 16,32 7 0-16,-32-7 0 15,44 13-1-15,-17-6 1 16,5 3-1-16,4-1 0 16,4 4-1-16,6-4 0 0,0 1 0 15,6 2 1 1,4-4-1-16,3 2 3 16,2-6-2-16,0 4 0 15,0-3 0-15,0 0 4 0,-2-1-4 16,-1-1 2-16,-1 2-2 15,-6-3 1-15,-2 6-1 16,0-4 2-16,-3 1-2 16,3 0 1-16,-2 0-1 15,-1 0 1-15,3 0 0 16,-3-5 0-16,6 0-1 16,-1 0 1-16,3-3 0 0,-3 1-2 15,3 0 2-15,5-1-1 16,-1-2 1-1,6 3 0-15,2-1 0 16,0 1 0-16,0-3 0 0,0 3 0 16,0-1 1-16,-3-2-1 15,1 3 0-15,-6-1-1 16,-1-2 2-16,-6 5-2 16,3-2 0-16,0-3 1 15,-1-2-1-15,1 2-1 16,-3-2 2-16,3-1-3 15,2 1 3-15,1 0-2 16,-4-1 1-16,1 3-2 16,0 0 3-16,2 1-1 0,0-1 0 15,6-3 1 1,-1 3-1-16,0-2 0 16,0 0 0-16,-2-1 1 0,-1-1-1 15,-2 4 0-15,-2-5 0 16,-2 5 1-16,-6-2-1 15,-2 2 0-15,-2-2 1 16,-1 2-1-16,-4-3 1 16,2 3 0-16,-2 1-1 15,4-4 1-15,1 3 0 16,-3-2 0-16,2 2-1 0,3-2 0 16,-2 2 1-1,-1 0-1-15,3-2 1 16,-4-1-1-16,-1 3 0 15,0-2 0-15,2 2 0 0,-4 0 1 16,2 0 0-16,3 1-1 16,2-1 1-16,0 0-1 15,0-3 0-15,2 4 1 16,3-4 0-16,0 3 0 16,0-2-1-16,-3 2 1 15,3 0 0-15,-5 3 0 16,0-1 0-16,0 1-1 15,-2-1 1-15,-1 3 0 16,-2-2 0-16,0 0 0 16,-2-3 1-16,2 2 0 15,0-4 0-15,0 2 0 16,-2-2-1-16,-3-1 1 0,0-1-1 16,-2 1 0-16,2 1-1 15,-7 0 1-15,0 2 0 16,0-3-1-16,0 3 1 15,-3 3-1-15,3 0 1 16,0-1 0-16,0 1 0 16,-2 2-1-16,1-5 0 15,1 0 0-15,-5 0 1 16,0 0-2-16,0 0 1 16,0 0 0-16,-22 5 0 15,39-7 0-15,-39 7 1 16,40 2-1-16,-18 1 0 0,0-3 0 15,0 2 0-15,0-2 0 16,0 0 0-16,-22 0 1 16,39-5-1-16,-39 5 0 15,36-9 0-15,-36 9 0 16,35-8 1-16,-35 8-1 16,34-7 0-16,-34 7 0 15,34-2-1-15,-34 2 1 16,37-5 1-16,-37 5-1 15,39-8 0-15,-39 8 0 16,41-7 0-16,-41 7 1 16,44-15 0-16,-22 10-1 15,3 1 0-15,-3-4 0 0,2 3 1 16,1 0-1-16,-1 1 0 16,1-1 0-16,-1 0 0 15,0 0 1 1,6 0 0-16,-1 0-1 0,3-2 1 15,-3-3-1-15,3 0 1 16,0 0-1-16,2 3 1 16,0-3-1-16,-2 1 1 15,2 1-1-15,3 1 0 16,0 0 0-16,2-1 1 16,-3-2-1-16,1 3 1 15,-3-5 0-15,-4 5-1 0,-4-1 0 16,-1-2 2-16,-25 10-1 15,37-17 0-15,-37 17-2 16,26-12-1-16,-26 12-4 16,25-10-9-16,-25 10-16 15,22-12-57-15,-22 12-34 16,0 0-5-16,0 0-4 16,27-22-4-16</inkml:trace>
          <inkml:trace contextRef="#ctx0" brushRef="#br0" timeOffset="4251.8264">11268 2653 42 0,'0'0'59'0,"0"0"0"16,0 0 3-16,0 0-32 16,0 0-5-16,0 0 2 15,0 0 0-15,0 0 1 16,0 0 0-16,32-22 1 0,-32 22-4 16,27-12-2-16,-27 12-4 15,42-12-3-15,-15-1-2 16,7 1-3-16,7-10-2 15,6 0-3-15,4-10 1 16,8 3-1-16,-1-8 1 16,6 1-1-16,0-1-2 15,2-2 6-15,-5 2-5 16,2 5 1-16,-4-2-2 16,-3 5 1-16,-5 2-2 15,-2 3 0-15,-7 2 2 16,-3 7-6-16,-7 3 3 0,-5 0 1 15,-27 12-1-15,36-15 1 16,-36 15-1-16,22-10-2 16,-22 10-5-16,0 0-8 15,0 0-21-15,0 0-66 16,17-24-1-16,-17 24-8 16,5-22 0-16</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5.7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9DD57D-94C1-481B-98C9-998C84015184}" emma:medium="tactile" emma:mode="ink">
          <msink:context xmlns:msink="http://schemas.microsoft.com/ink/2010/main" type="inkDrawing" rotatedBoundingBox="3747,6190 8084,3631 10567,7839 6231,10398" semanticType="callout" shapeName="Other">
            <msink:sourceLink direction="with" ref="{9E9D15BE-0093-412B-9323-C7CF05F5272B}"/>
          </msink:context>
        </emma:interpretation>
      </emma:emma>
    </inkml:annotationXML>
    <inkml:trace contextRef="#ctx0" brushRef="#br0">0 3751 184 0,'82'-21'115'15,"-17"-26"-6"-15,-11-14-4 0,-11-25-103 16,-4-21-4 0,11-22-2-16,11-40 2 0,-4-28 1 15,1-28 2-15,-1-12-1 16,-7-28 6-16,7-11 0 15,-6-18 0-15,-1-3 1 16,3 3-1-16,5 26 1 16,3 24-2-16,0 40 2 15,-8 39-1-15,1 54-2 16,-4 57 1-16,4 69-1 16,-8 67-1-16,1 51 0 0,-8 39-2 15,4 28-2 1,8 26-1-16,-1 7-2 15,11-18 2-15,7-29-2 16,14-39 3-16,11-47-3 0,18-50 2 16,15-57-2-16,10-65-2 15,7-49 3-15,15-48-2 16,-1-35 3-16,15-22-2 16,-11-6 5-16,-3 9-1 15,-11 34 6-15,-14 38 2 16,-15 54 0-16,-25 72 1 15,-18 72 0-15,-28 78 0 0,-8 69-3 16,-25 60 2 0,-6 54-2-16,-5 50-2 0,-3 26 0 15,0 6-2 1,4-14 0-16,3-32-2 0,0-32-1 16,11-47-9-16,0-50-8 15,7-40-26-15,-14-53-57 16,7-36-13-16,-4-36-1 15,-14-50-2-15</inkml:trace>
  </inkml:traceGroup>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7.2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0E68C11-1208-4713-AEC4-AE48BF35131E}" emma:medium="tactile" emma:mode="ink">
          <msink:context xmlns:msink="http://schemas.microsoft.com/ink/2010/main" type="writingRegion" rotatedBoundingBox="10336,6091 19555,6936 19313,9572 10094,8727"/>
        </emma:interpretation>
      </emma:emma>
    </inkml:annotationXML>
    <inkml:traceGroup>
      <inkml:annotationXML>
        <emma:emma xmlns:emma="http://www.w3.org/2003/04/emma" version="1.0">
          <emma:interpretation id="{98F1DDA2-725C-4B43-9806-06A3D9825E97}" emma:medium="tactile" emma:mode="ink">
            <msink:context xmlns:msink="http://schemas.microsoft.com/ink/2010/main" type="paragraph" rotatedBoundingBox="10336,6091 19555,6936 19313,9572 10094,8727" alignmentLevel="1"/>
          </emma:interpretation>
        </emma:emma>
      </inkml:annotationXML>
      <inkml:traceGroup>
        <inkml:annotationXML>
          <emma:emma xmlns:emma="http://www.w3.org/2003/04/emma" version="1.0">
            <emma:interpretation id="{32AA683E-8828-4FBC-BB94-52DDE1DECC7B}" emma:medium="tactile" emma:mode="ink">
              <msink:context xmlns:msink="http://schemas.microsoft.com/ink/2010/main" type="line" rotatedBoundingBox="10336,6091 19555,6936 19313,9572 10094,8727"/>
            </emma:interpretation>
          </emma:emma>
        </inkml:annotationXML>
        <inkml:traceGroup>
          <inkml:annotationXML>
            <emma:emma xmlns:emma="http://www.w3.org/2003/04/emma" version="1.0">
              <emma:interpretation id="{9E9D15BE-0093-412B-9323-C7CF05F5272B}" emma:medium="tactile" emma:mode="ink">
                <msink:context xmlns:msink="http://schemas.microsoft.com/ink/2010/main" type="inkWord" rotatedBoundingBox="14368,6508 19550,6984 19313,9572 14131,9097">
                  <msink:destinationLink direction="with" ref="{6C9DD57D-94C1-481B-98C9-998C84015184}"/>
                </msink:context>
              </emma:interpretation>
              <emma:one-of disjunction-type="recognition" id="oneOf0">
                <emma:interpretation id="interp0" emma:lang="en-US" emma:confidence="0">
                  <emma:literal>ire a</emma:literal>
                </emma:interpretation>
                <emma:interpretation id="interp1" emma:lang="en-US" emma:confidence="0">
                  <emma:literal>i rex</emma:literal>
                </emma:interpretation>
                <emma:interpretation id="interp2" emma:lang="en-US" emma:confidence="0">
                  <emma:literal>i rest</emma:literal>
                </emma:interpretation>
                <emma:interpretation id="interp3" emma:lang="en-US" emma:confidence="0">
                  <emma:literal>irex</emma:literal>
                </emma:interpretation>
                <emma:interpretation id="interp4" emma:lang="en-US" emma:confidence="0">
                  <emma:literal>i ret</emma:literal>
                </emma:interpretation>
              </emma:one-of>
            </emma:emma>
          </inkml:annotationXML>
          <inkml:trace contextRef="#ctx0" brushRef="#br0">3965 1183 256 0,'47'68'116'0,"-4"-11"-5"16,7-7 2-16,-11-21-97 15,12-8-11-15,10-6-1 16,3-12-2-16,0-14-2 0,-3-14-4 16,-10-7-1-16,-16-15-3 15,-10-3-2-15,-21-11 0 16,-11 8 2 0,-22 3 1-16,-10 17 3 0,-15 19 4 15,-3 25 5-15,-4 32 3 16,-4 18 4-16,15 35 2 15,7 15-1-15,18 22-1 16,11-1-1-16,21 8-1 16,18-14-4-16,22-12-3 15,24-6-4-15,15-19-7 16,29-14-8-16,3-32-10 16,36-3-11-16,-3-40-9 0,31 0-9 15,-17-40-9 1,25-3 2-16,-18-39 2 15,14 0 10-15,-17-22 11 16,-12-4 17-16,-24-10 11 0,-15 0 11 16,-25-4 9-16,-21 18 7 15,-15 15 11-15,-25 17 10 16,-7 33 5-16,-21 6 4 16,-4 33 3-16,0 0 2 15,21 68 2-15,-24-28-2 16,21 24-9-16,-11-14-12 15,18 15-7-15,-4-4-6 0,12 7-5 16,6 11-3-16,8 14-1 16,14 4-1-16,14 6-2 15,11 5 0 1,14-1 0-16,15-6-5 0,10-8 0 16,8-25-5-16,6-22-6 15,5-3-9-15,-23-35-13 16,12 10-31-16,-33-33-58 15,-14 4 0-15,-43-14 0 16,-43 25 1-16</inkml:trace>
          <inkml:trace contextRef="#ctx0" brushRef="#br0" timeOffset="248.0044">6247 3009 240 0,'-111'76'121'0,"32"-23"0"16,40-17-1-16,39-36-64 16,32-18-45-16,51-32-2 15,46-21-2-15,43-37 2 16,42-14-2-16,26-35 1 16,36-12-5-16,14-21-3 15,8-10-8-15,6-4-10 16,-21-22-31-16,-10 22-75 15,-37-11-3-15,-25 21-5 16,-49 5-3-16</inkml:trace>
          <inkml:trace contextRef="#ctx0" brushRef="#br0" timeOffset="-1173.7836">125 1734 221 0,'0'0'120'0,"0"0"-5"0,11 47 0 15,-18-4-84 1,-4 21-25-16,11 11-4 16,7 11 0-16,0 8 0 15,4-1-4-15,3-4-10 0,-14-17-21 16,15-18-78-16,-15-54-2 16,0 0-5-16,-36-11 0 15</inkml:trace>
          <inkml:trace contextRef="#ctx0" brushRef="#br0" timeOffset="-994.6643">0 36 300 0,'43'43'132'0,"7"0"-16"16,-7-28-15-16,-11-44-132 0,15 11-69 15,-4-25-22-15,28 21-4 16,-10-3 2-16</inkml:trace>
          <inkml:trace contextRef="#ctx0" brushRef="#br0" timeOffset="-643.429">1637 1534 298 0,'57'143'120'0,"-10"-21"-5"0,-8 3-28 15,-17-39-80-15,-1-4-5 16,4-10-1-16,-7 0 0 16,-11-22-2-16,-10 0 2 15,-12-18-1-15,15-32 1 16,-50 29 0-16,18-43 0 15,3-29 0-15,4-40-2 16,11-24 0-16,14-22-1 16,18-11 0-16,21-10 0 15,22 6-1-15,14 5-1 16,22 20-2-16,7 23-4 16,18 28-8-16,-11 0-18 15,21 32-37-15,-13-4-38 0,6 5-1 16,-3 2 0-16,-4 1 1 15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15.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C7EA775-A79F-4696-892B-5A113652929E}" emma:medium="tactile" emma:mode="ink">
          <msink:context xmlns:msink="http://schemas.microsoft.com/ink/2010/main" type="writingRegion" rotatedBoundingBox="3042,1981 27504,2387 27426,7127 2963,6721"/>
        </emma:interpretation>
      </emma:emma>
    </inkml:annotationXML>
    <inkml:traceGroup>
      <inkml:annotationXML>
        <emma:emma xmlns:emma="http://www.w3.org/2003/04/emma" version="1.0">
          <emma:interpretation id="{EEBB025D-CAC7-4453-80BA-523A4FC604FB}" emma:medium="tactile" emma:mode="ink">
            <msink:context xmlns:msink="http://schemas.microsoft.com/ink/2010/main" type="paragraph" rotatedBoundingBox="3042,1981 27504,2387 27426,7127 2963,6721" alignmentLevel="1"/>
          </emma:interpretation>
        </emma:emma>
      </inkml:annotationXML>
      <inkml:traceGroup>
        <inkml:annotationXML>
          <emma:emma xmlns:emma="http://www.w3.org/2003/04/emma" version="1.0">
            <emma:interpretation id="{21A893F8-59CD-4363-B8D6-03A836846510}" emma:medium="tactile" emma:mode="ink">
              <msink:context xmlns:msink="http://schemas.microsoft.com/ink/2010/main" type="line" rotatedBoundingBox="3042,1981 27504,2387 27426,7127 2963,6721"/>
            </emma:interpretation>
          </emma:emma>
        </inkml:annotationXML>
        <inkml:traceGroup>
          <inkml:annotationXML>
            <emma:emma xmlns:emma="http://www.w3.org/2003/04/emma" version="1.0">
              <emma:interpretation id="{E9CFEC81-C27B-4934-8B68-3853EEA786DF}" emma:medium="tactile" emma:mode="ink">
                <msink:context xmlns:msink="http://schemas.microsoft.com/ink/2010/main" type="inkWord" rotatedBoundingBox="3024,3044 7233,3114 7172,6791 2963,6721"/>
              </emma:interpretation>
              <emma:one-of disjunction-type="recognition" id="oneOf0">
                <emma:interpretation id="interp0" emma:lang="en-US" emma:confidence="1">
                  <emma:literal>My</emma:literal>
                </emma:interpretation>
                <emma:interpretation id="interp1" emma:lang="en-US" emma:confidence="0">
                  <emma:literal>Mg</emma:literal>
                </emma:interpretation>
                <emma:interpretation id="interp2" emma:lang="en-US" emma:confidence="0">
                  <emma:literal>my</emma:literal>
                </emma:interpretation>
                <emma:interpretation id="interp3" emma:lang="en-US" emma:confidence="0">
                  <emma:literal>Mya</emma:literal>
                </emma:interpretation>
                <emma:interpretation id="interp4" emma:lang="en-US" emma:confidence="0">
                  <emma:literal>May</emma:literal>
                </emma:interpretation>
              </emma:one-of>
            </emma:emma>
          </inkml:annotationXML>
          <inkml:trace contextRef="#ctx0" brushRef="#br0">0 2046 163 0,'7'43'103'16,"4"-7"-3"-16,-11-36-1 15,21 32-87-15,-21-32-8 16,54-7-5-16,-15-18 1 15,11-15 1-15,11-28-1 16,18-25-2-16,14-36-6 16,22-21-6-16,7-40-5 15,28-14-1-15,-3-19-1 16,21 1 6-16,-6 7 5 0,-12 26 8 16,-14 34 6-16,-21 30 10 15,-15 46 7 1,-32 36 4-16,-10 54-1 0,-33 25-3 15,-7 36-5-15,-15 17-5 16,1 15 1-16,-4 3-5 16,0 8-1-16,7-18-4 15,4-18 1-15,10-22-3 16,11-32-3-16,15-29-4 16,7-28-3-16,21-32 0 15,4-26 1-15,7-14 1 16,0-14 1-16,-4 14 5 0,-7 11 4 15,-7 25 6 1,-10 36 3-16,-23 39 2 16,-6 47 0-16,-18 32 2 15,-4 39 0-15,-18 22-3 0,4 25-3 16,-11 3-3-16,0 1-2 16,0-8-6-16,0-14-10 15,11-7-18-15,-14-29-42 16,14-14-38-16,-8-21 0 15,1-19-3-15,-8-25 1 16</inkml:trace>
          <inkml:trace contextRef="#ctx0" brushRef="#br0" timeOffset="524.3534">3396 1165 150 0,'61'-8'100'15,"-26"-6"-5"-15,-2 10 0 16,-33 4-71-16,-7 43-14 16,-4 0-3-16,-11 11 1 15,4 18-2-15,-10 3 1 16,13 7-3-16,-3-3-2 15,15-11-6-15,10-10-7 16,7-23 1-16,19-6-2 16,2-29 2-16,19-11-1 0,-4-21 3 15,11-14 4-15,7-15 5 16,-7-7 6-16,7-4 1 16,-3-7 2-16,-1 18 0 15,-6 8 2-15,-5 20-1 16,-10 23-1-16,0 24-2 15,-18 29-3-15,-10 25 0 16,-15 29-1-16,-11 17 1 16,-21 15-2-16,-15 18 2 15,-17 7 0-15,-22 7 3 16,-25 8-1-16,-11 3-2 16,-25-11 1-16,-7 7-3 0,-14-10 1 15,-12-1-4-15,1-13-1 16,4-19-11-16,17-17-11 15,-3-40-19-15,39-11-68 16,8-39-1-16,28-29-2 16,21-28 0-16</inkml:trace>
        </inkml:traceGroup>
        <inkml:traceGroup>
          <inkml:annotationXML>
            <emma:emma xmlns:emma="http://www.w3.org/2003/04/emma" version="1.0">
              <emma:interpretation id="{153BF270-848A-4E88-974B-A89DBE18ECE2}" emma:medium="tactile" emma:mode="ink">
                <msink:context xmlns:msink="http://schemas.microsoft.com/ink/2010/main" type="inkWord" rotatedBoundingBox="12061,2467 16108,3199 15640,5788 11593,5056"/>
              </emma:interpretation>
              <emma:one-of disjunction-type="recognition" id="oneOf1">
                <emma:interpretation id="interp5" emma:lang="en-US" emma:confidence="0">
                  <emma:literal>backg</emma:literal>
                </emma:interpretation>
                <emma:interpretation id="interp6" emma:lang="en-US" emma:confidence="0">
                  <emma:literal>back,</emma:literal>
                </emma:interpretation>
                <emma:interpretation id="interp7" emma:lang="en-US" emma:confidence="0">
                  <emma:literal>backs</emma:literal>
                </emma:interpretation>
                <emma:interpretation id="interp8" emma:lang="en-US" emma:confidence="0">
                  <emma:literal>back's</emma:literal>
                </emma:interpretation>
                <emma:interpretation id="interp9" emma:lang="en-US" emma:confidence="0">
                  <emma:literal>backy</emma:literal>
                </emma:interpretation>
              </emma:one-of>
            </emma:emma>
          </inkml:annotationXML>
          <inkml:trace contextRef="#ctx0" brushRef="#br0" timeOffset="1423.9505">9382-551 300 0,'-7'68'117'15,"-19"14"-7"-15,-6 18-2 16,-29 19-104-16,8 10-5 15,-5 21-6-15,1 11 2 16,-4 26 0-16,0 2 0 16,0 8 3-16,4 0-1 15,3-3 1-15,4-15 0 0,11-29 1 16,3-21 0-16,14-43 0 16,8-32 0-16,14-54-5 15,0 0-3 1,54-75-2-16,-4-11-4 0,25-4 1 15,4-10 0-15,21 14 4 16,4 14 2-16,7 22 7 16,-7 25 5-16,0 18 4 15,-11 25 4-15,-14 14-1 16,-15 11 1-16,-21 4-3 16,-14 10-2-16,-33 4-3 15,-21 7 0-15,-28 0-3 16,-19 4 0-16,-18-1-2 0,-13-3-4 15,-9 0-5 1,-2-25-8-16,10 4-16 16,4-36-20-16,24 7-39 15,12-22-11-15,21-3 2 0,43 7 1 16</inkml:trace>
          <inkml:trace contextRef="#ctx0" brushRef="#br0" timeOffset="1912.2751">10847 1136 251 0,'0'0'102'0,"39"0"-5"0,-39 0-1 16,-50-14-94-16,4 17-8 15,-19 8 1-15,-7 18 1 16,-14 10 3-16,0 22 2 16,-7 10 2-16,7 15-2 15,8 4 1-15,9-4-5 16,16-7-2-16,20-8-4 16,8-13 0-16,25-15-1 15,0-43 1-15,47 28 0 16,-4-49 1-16,18-8 3 15,11-21 3-15,3-11 3 16,11-10 2-16,0-8 3 16,0 7 1-16,-8 4 4 0,-2 25 0 15,-19 14 1-15,-3 33 1 16,-18 14-1-16,-4 25-1 16,-14 14-3-16,0 8-1 15,0 6-6-15,-1-6-3 16,9-1-11-16,-9-24-6 15,23 3-13-15,-40-43-13 16,75 43-21-16,-32-36-33 16,14-7-2-16,-3-4 4 15,7 1 6-15</inkml:trace>
          <inkml:trace contextRef="#ctx0" brushRef="#br0" timeOffset="2239.4932">12341 1383 220 0,'32'-11'110'15,"-32"11"-4"-15,32-10 4 16,-32 10-72-16,0 0-18 16,-46 7-4-16,3 3-6 15,-4 8-2-15,-10 11-3 16,-1 10-1-16,-3 8-2 15,4 7 0-15,7 3-1 16,11 8-1-16,10-5-1 0,15 5 0 16,14-4-2-16,14-4 1 15,18-10-2-15,15-8 0 16,21-10-5 0,11-18-4-16,14-1-11 0,-7-24-13 15,21 0-25-15,-14-26-46 16,8-3-2-16,-8-14 1 15,0-11 1-15</inkml:trace>
        </inkml:traceGroup>
        <inkml:traceGroup>
          <inkml:annotationXML>
            <emma:emma xmlns:emma="http://www.w3.org/2003/04/emma" version="1.0">
              <emma:interpretation id="{C4207BF7-2621-4DD6-9AB3-CBD1C671BF1A}" emma:medium="tactile" emma:mode="ink">
                <msink:context xmlns:msink="http://schemas.microsoft.com/ink/2010/main" type="inkWord" rotatedBoundingBox="16616,2207 19706,2258 19631,6735 16542,6684"/>
              </emma:interpretation>
            </emma:emma>
          </inkml:annotationXML>
          <inkml:trace contextRef="#ctx0" brushRef="#br0" timeOffset="2847.8985">14590-852 270 0,'4'61'109'16,"-29"46"2"-16,-33 22-6 15,-17 32-90-15,-14 15-11 16,-8 14 3-16,-7 3-4 16,4-7 1-16,-1-3-3 15,8-18-7-15,18-11-6 16,3-32-11-16,29-8-7 15,-7-31-9-15,40-4-2 0,-1-36-4 16,11-43 2-16,54 21 5 16,10-42 8-16,8-26 9 15,24-10 13 1,8-15 15-16,7-7 8 0,18 8 11 16,-18-5 5-16,15 23 7 15,-26-5-1-15,4 37 2 16,-32-11-3-16,6 24-4 15,-42-2-3-15,-4 17-5 16,-32-7-6-16,0 0-5 16,-53 18-4-16,-12-4-2 15,-17 0-3-15,-8 19-1 0,-14 2-4 16,-3 19 0-16,-1 7 2 16,8 14-2-16,18 15 2 15,14 10-2 1,25 8 2-16,18-5-1 0,25-2 2 15,21-8-2-15,26-7-1 16,17-14-1-16,26-15-2 16,6-14 0-16,12-7-3 15,-1-18-3-15,4-1-5 16,-7-17-9-16,4 18-15 16,-29-21-29-16,7 10-41 15,-18-7 0-15,0-4 0 16,-11-10 3-16</inkml:trace>
          <inkml:trace contextRef="#ctx0" brushRef="#br0" timeOffset="3667.4505">16668 1043 281 0,'0'0'121'0,"18"-36"-3"16,-18 36-1-16,-50-57-105 0,3 32-8 15,-7 14-3-15,-6 11 0 16,-5 14 1-16,-3 22-2 16,-4 21 1-16,8 11-2 15,7 11 1-15,10 4-2 16,11-8 3-16,15-11-2 15,10-3 0-15,7-18 1 16,4-43 0-16,29 43 1 16,-29-43 0-16,61-21-1 15,-25-8 1-15,7-3-2 16,3-8 0-16,1 1 1 16,3 7-3-16,-3 3 0 0,3 18-2 15,-4 18 1-15,4 26-1 16,-7 24 3-16,-14 29 2 15,-4 29 3-15,-10 21 2 16,-8 18 5-16,-18 11 0 16,-11 6 3-16,-28 9 2 15,-14-1-5-15,-33-15 2 16,-14-2-6-16,-22-12 0 16,-13-10-6-16,-12-11 1 15,-3-22-7-15,3-21-3 16,8-28-2-16,24-15-4 15,8-33-4-15,39-17-11 16,8-39-18-16,49-5-39 0,15-31-28 16,46-4-1-16,15-21 5 15,50-4 1-15</inkml:trace>
        </inkml:traceGroup>
        <inkml:traceGroup>
          <inkml:annotationXML>
            <emma:emma xmlns:emma="http://www.w3.org/2003/04/emma" version="1.0">
              <emma:interpretation id="{F62EE069-DACA-4A6E-B09D-AFA6E4B23431}" emma:medium="tactile" emma:mode="ink">
                <msink:context xmlns:msink="http://schemas.microsoft.com/ink/2010/main" type="inkWord" rotatedBoundingBox="20500,2638 27498,2754 27452,5548 20453,5432"/>
              </emma:interpretation>
            </emma:emma>
          </inkml:annotationXML>
          <inkml:trace contextRef="#ctx0" brushRef="#br0" timeOffset="5615.746">17470 1981 222 0,'162'-79'109'0,"-19"19"-1"16,-46 6 0-16,-19 25-75 15,-38 4-20-15,-40 25-7 16,0 0 0-16,-4 43-2 0,-28 0 0 16,-7 14 0-16,-1 1-2 15,1 6 0-15,-1-6-1 16,8-8 0-16,7-11-1 15,25-39 1-15,-32 39-1 16,32-39 1-16,0 0 0 16,0-46 0-16,7 7 1 15,11-19-2-15,3-6 0 16,12-12-2-16,10-6 0 16,10 7-1-16,12 0 1 15,10 14-1-15,22 3 1 16,0 19 0-16,6 10 2 15,5 8 0-15,-1 7-2 0,-3-1-5 16,7 12-4-16,-10-8-4 16,6 11-2-16,-7-4-1 15,11 15 1 1,-10-4 5-16,-1 8 7 0,-3 6 8 16,-15-3 7-16,-7 3 8 15,-28-10 2-15,0 7 4 16,-47-18-1-16,0 0-3 15,0 0-5-15,-33 14-4 16,-17-6-3-16,-7 13-2 16,-11 8-2-16,-7 14-1 15,3 7-1-15,7 11 0 0,12 7-1 16,17 0 1-16,14-4-3 16,22-13 1-16,25-12-2 15,15-18 0 1,14-17 0-16,14-25 0 0,7-15 0 15,0-18 0-15,0-11 2 16,-7-6 0-16,-17-4 2 16,-9 3-1-16,-16 11-1 15,-12 11-1-15,-18 14-1 16,4 36-1-16,-43-14-1 16,4 25-2-16,-4 24-6 15,-7 1-3-15,7 21-6 16,-4-14-4-16,22 15-5 0,-4-22-1 15,33 10 1 1,-4-46 3-16,47 43 6 16,3-39 5-16,18-4 7 15,11-11 6-15,10-14 8 0,15 0 2 16,-4-11 4-16,1 4 2 16,-8-11 3-16,4 14 2 15,-26-7 3-15,4 18 2 16,-32 0 1-16,0 26-2 15,-43-8-1-15,29 39-1 16,-43-7-5-16,7 18-1 16,-15-3-4-16,-3 3-3 15,4-3-2-15,6-1 0 16,4-13-2-16,11-33-2 16,0 46 0-16,0-46-1 15,33 22 0-15,-1-22 0 0,0-8 0 16,8-2-1-16,3-5 1 15,0 1 0-15,0-7 0 16,0 3 0-16,-8-4 1 16,-35 22 0-16,54-32 1 15,-54 32 1-15,0 0-1 16,32-18 1-16,-32 18-1 16,0 0 0-16,0 0 0 15,0 0 0-15,0 0-1 16,7 36 0-16,-7-36-1 15,0 0 0-15,43-4 1 16,-43 4-2-16,61-43 0 16,-21 7 0-16,6-3 1 0,4 0-2 15,4-1 0-15,-4 4 1 16,1 8 1-16,-5 6-1 16,-3 8 2-16,-7 10 0 15,-36 4-1-15,50 11 2 16,-50-11 1-16,0 0-1 15,14 47 0-15,-24-12 1 16,-8 5 0-16,-4 3 1 16,-3 11-1-16,0-1 0 15,4-3-2-15,6-3 1 16,8-8 0-16,7-39-1 16,11 40-1-16,-11-40-1 0,46-14 0 15,-6-12 0-15,10-13 0 16,4-8-1-16,7-3 1 15,0-3-1-15,3-1 1 16,-3 14-1-16,-4 5 2 16,-3 13 0-16,-7 11 0 15,-8 8 2-15,-3 10-1 16,-36-7 1-16,50 29-1 16,-50-29 1-16,39 35-1 15,-39-35-1-15,36 47 0 16,-36-47-1-16,50 50-2 15,-50-50-1-15,75 54 1 16,-24-33-2-16,13 4 0 0,4-17-2 16,15-1 1-16,3-11 0 15,10 1 1-15,1-12 1 16,3 1 0-16,-3-4 2 16,0 0 2-16,-11 7 1 15,-7 1 1-15,-11 2 1 16,-18-2 1-16,-7 10 1 15,-43 0 0-15,32-7 1 16,-32 7-1-16,0 0 1 16,0 0-2-16,-36-22 1 15,36 22-2-15,-61-18-1 16,25 15 0-16,-10 6-1 0,-4 12-1 16,0 10 1-16,-4 18-1 15,4 14 2-15,7 18-1 16,10 4 0-16,12 7-1 15,14 0 2-15,14-11-2 16,18-10 0-16,18-30 0 16,18-27-2-16,14-37 0 15,15-36-1-15,14-42 2 16,-1-36-2-16,9-29 3 16,-1-29-1-16,0-28 2 15,-11-15-1-15,-7-21 2 16,-11-3-1-16,-10 6 0 15,3 22 3-15,-14 29 1 0,-11 42-2 16,-10 55 3-16,-12 60 0 16,-20 86-3-16,-8 72 2 15,-15 72 0 1,-10 53-5-16,-7 39 0 0,3 33-2 16,8 15-4-16,3-5-8 15,39-13-10-15,-17-55-96 16,50-24-8-16,-15-65-4 15,22-43-3-15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6.6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4E77D87-3166-4E2E-A203-B1A00EC98CB5}" emma:medium="tactile" emma:mode="ink">
          <msink:context xmlns:msink="http://schemas.microsoft.com/ink/2010/main" type="writingRegion" rotatedBoundingBox="4997,2740 11756,4288 10920,7938 4161,6390">
            <msink:destinationLink direction="with" ref="{36B8BD3A-62AE-4B0E-8B80-F2A367C57F49}"/>
          </msink:context>
        </emma:interpretation>
      </emma:emma>
    </inkml:annotationXML>
    <inkml:traceGroup>
      <inkml:annotationXML>
        <emma:emma xmlns:emma="http://www.w3.org/2003/04/emma" version="1.0">
          <emma:interpretation id="{F16A5FEE-B553-484E-B727-20A7E34AA8DC}" emma:medium="tactile" emma:mode="ink">
            <msink:context xmlns:msink="http://schemas.microsoft.com/ink/2010/main" type="paragraph" rotatedBoundingBox="4997,2740 11756,4288 10920,7938 4161,6390" alignmentLevel="1"/>
          </emma:interpretation>
        </emma:emma>
      </inkml:annotationXML>
      <inkml:traceGroup>
        <inkml:annotationXML>
          <emma:emma xmlns:emma="http://www.w3.org/2003/04/emma" version="1.0">
            <emma:interpretation id="{C8EF47B7-D0B6-4B67-9439-90F9554E84A6}" emma:medium="tactile" emma:mode="ink">
              <msink:context xmlns:msink="http://schemas.microsoft.com/ink/2010/main" type="line" rotatedBoundingBox="4997,2740 11756,4288 10920,7938 4161,6390"/>
            </emma:interpretation>
          </emma:emma>
        </inkml:annotationXML>
        <inkml:traceGroup>
          <inkml:annotationXML>
            <emma:emma xmlns:emma="http://www.w3.org/2003/04/emma" version="1.0">
              <emma:interpretation id="{DF0FF677-FD65-46D1-B911-6B020472980A}" emma:medium="tactile" emma:mode="ink">
                <msink:context xmlns:msink="http://schemas.microsoft.com/ink/2010/main" type="inkWord" rotatedBoundingBox="4997,2740 11756,4288 10920,7938 4161,6390">
                  <msink:destinationLink direction="with" ref="{A98D6F3B-D3C4-4C92-87F1-F533ABD37690}"/>
                </msink:context>
              </emma:interpretation>
              <emma:one-of disjunction-type="recognition" id="oneOf0">
                <emma:interpretation id="interp0" emma:lang="en-US" emma:confidence="0">
                  <emma:literal>Turp</emma:literal>
                </emma:interpretation>
                <emma:interpretation id="interp1" emma:lang="en-US" emma:confidence="0">
                  <emma:literal>tmp</emma:literal>
                </emma:interpretation>
                <emma:interpretation id="interp2" emma:lang="en-US" emma:confidence="0">
                  <emma:literal>Timp</emma:literal>
                </emma:interpretation>
                <emma:interpretation id="interp3" emma:lang="en-US" emma:confidence="0">
                  <emma:literal>Tamp</emma:literal>
                </emma:interpretation>
                <emma:interpretation id="interp4" emma:lang="en-US" emma:confidence="0">
                  <emma:literal>Tarp</emma:literal>
                </emma:interpretation>
              </emma:one-of>
            </emma:emma>
          </inkml:annotationXML>
          <inkml:trace contextRef="#ctx0" brushRef="#br0">0 126 180 0,'0'0'98'16,"0"0"-3"-16,0 0-2 16,25-57-85-16,-18 24-7 15,-7 33 2-15,40-18 5 16,-40 18 2-16,32 72 5 16,-32-4-1-16,7 25 1 15,-7 0-6-15,4 4-3 16,-1-7-4-16,8-12 0 0,-4-17-1 15,11-14 1-15,-18-47-1 16,43 21 2-16,-43-21-1 16,68-68 0-1,-28 0 0-15,6-11-1 0,4-14 1 16,0-3-3-16,1 6 2 16,-5 11-1-16,1 22 4 15,-12 21-1-15,-2 29 2 16,-33 7-1-16,50 61 0 15,-29-4 1-15,1 8-1 16,-1 3 0-16,1 0-3 16,3-4 0-16,4-10-2 0,3-11 2 15,11-7-2-15,3-15 0 16,8-10 0-16,3-15-1 16,4-3 1-1,0-14-1-15,7-4 0 0,-3-11 1 16,-8-4 0-16,0 1 1 15,-3-4 0-15,-4 4 0 16,-7-8 0-16,0 4-1 16,-3-3 1-16,-4-1-3 15,-4 4 2-15,-7 0-1 16,-25 43 1-16,39-57-1 16,-39 57 2-16,22-33-1 15,-22 33 2-15,0 0 1 0,0 0 0 16,32 54 1-1,-32-54 1-15,14 68-1 16,-14-25 0-16,7 4 1 16,-3-4-2-16,0 0 1 0,-4-4-1 15,0-39-1-15,7 54 0 16,-7-54 1-16,0 0 0 16,0 0 0-16,36 0 0 15,-36 0 0-15,50-68-1 16,-11 25 1-16,4-7-1 15,4-4-1-15,6 7 0 16,1 4 1-16,0 15-1 16,7 6 0-16,-7 15 1 15,3 11-1-15,0 6 1 16,4 1-1-16,0 7 0 16,0 0-3-16,0 0-4 0,-4-7-8 15,8 10-13-15,-19-28-19 16,22 14-63-16,-18-7-1 15,4-3-3-15,-4-8 2 16</inkml:trace>
          <inkml:trace contextRef="#ctx0" brushRef="#br0" timeOffset="-912.6084">-2461-1784 273 0,'-39'-60'132'0,"39"60"-1"15,0 0-6-15,0 0-82 0,39 35-39 16,25-2-5-16,55 2 1 16,24-9-1-16,33-5-4 15,10-17-8-15,43 3-12 16,-7-36-26-16,29 11-65 16,-22-18-4-16,-3 11-1 15,-36-3-2-15</inkml:trace>
          <inkml:trace contextRef="#ctx0" brushRef="#br0" timeOffset="-1443.9632">-1694-1415 246 0,'14'-39'117'0,"-14"39"-5"15,0 0 1-15,0 0-89 16,-29 61-12-16,26 29-5 16,6 35-3-16,1 40 0 0,3 42-1 15,0 41-1-15,8 24 1 16,6 22-3-16,1 7-6 15,10-18 0-15,0-18-7 16,11-18-8-16,-11-61-18 16,18-14-36-16,-21-50-45 15,-4-47 0-15,-28-32 1 16,3-43 0-16</inkml:trace>
          <inkml:trace contextRef="#ctx0" brushRef="#br0" timeOffset="735.4905">3801-286 217 0,'0'64'107'15,"-4"15"-2"-15,1 21-4 16,3 26-79-16,-15 21-18 0,12 32-4 16,-1 11 2-16,4 17-2 15,-3 5 2-15,-1-1-2 16,-7-10 3-1,-3-19-1-15,-8-31 6 0,-3-22 5 16,-14-36 3-16,-4-29 1 16,-22-49 1-16,-3-33-1 15,-14-54 1-15,-4-32-6 16,-11-50-2-16,1-46-4 16,6-30-5-16,15-35 0 15,17-18-2-15,26-10 1 16,25-1 0-16,32 7 1 15,36 22-1-15,25 40-2 0,25 45 0 16,11 48-1-16,14 67 0 16,4 58 0-16,3 61 0 15,-10 61 0 1,-19 42 0-16,-17 30 1 0,-22 13 2 16,-28 4 4-16,-37-21-2 15,-31-22 4-15,-47-28-2 16,-40-33 2-16,-49-28-1 15,-29-22 2-15,-29-18-1 16,-4-7-1-16,-7-21-1 16,11-8-2-16,15-14-3 15,35-7-1-15,47-14-3 0,39-15-5 16,47-3-6-16,28-19-8 16,54 12-15-16,15-22-35 15,57 7-46 1,17-7-2-16,37 0 1 0,7-7 0 15</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8.9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8D6F3B-D3C4-4C92-87F1-F533ABD37690}" emma:medium="tactile" emma:mode="ink">
          <msink:context xmlns:msink="http://schemas.microsoft.com/ink/2010/main" type="inkDrawing" rotatedBoundingBox="11913,4374 19918,2038 20559,4237 12555,6573" semanticType="callout" shapeName="Other">
            <msink:sourceLink direction="with" ref="{DF0FF677-FD65-46D1-B911-6B020472980A}"/>
            <msink:sourceLink direction="with" ref="{139AB525-4BB2-48D2-AFCC-F1011D033B58}"/>
          </msink:context>
        </emma:interpretation>
      </emma:emma>
    </inkml:annotationXML>
    <inkml:trace contextRef="#ctx0" brushRef="#br0">1075 2346 283 0,'0'0'120'0,"0"0"-4"15,-65 11-1-15,8-36-104 0,-36-7-10 16,-4 10-3-1,-3 11 0-15,-12 15 0 16,-2 10 2-16,6 29 0 16,5 18-2-16,13 18 3 0,22 7-2 15,18-4-1-15,25 1-3 16,14-15 0-16,29-7-1 16,14-25 1-16,33-26-1 15,10-20 0-15,21-19 1 16,8-14 2-16,4-7 2 15,-1-4 2-15,-3 0 2 16,-7 8 0-16,-15 10 2 16,-14 22 1-16,-14 14-1 15,-11 25 1-15,-7 10-2 16,-7 8 1-16,3 15-2 16,4-1 0-16,-1 0-3 0,5-3 0 15,6-14 0-15,8-12 0 16,7-10 0-16,4-7 0 15,3-25 1-15,10-12-2 16,8-9 1-16,15-19-2 16,10-7 0-16,11-11-3 15,10 4 2-15,8-7-2 16,7 7 2-16,0 4-1 16,3 6 2-16,-3 12-1 15,-4 6 3-15,-7 8 0 16,-10 10 0-16,-8 8 0 15,-11 7 0-15,-10 7 1 16,-15 0 0-16,-10 4 0 0,-15 3 1 16,-10-4 0-16,-11 1 3 15,-36-4-1-15,32-4 1 16,-32 4 1-16,0 0 0 16,-43-35 0-16,0 17-2 15,-11 0 1-15,-10 3-3 16,-15 15 0-16,-7 8-1 15,-14 17 0-15,-4 18-2 16,0 14 0-16,0 18-1 16,4 15 2-16,14 14-3 15,11 3 3-15,21 0-2 16,22-3 1-16,28-10-2 0,29-5 3 16,32-17-1-16,29-15 0 15,36-21 0-15,29-25 1 16,24-29 1-16,33-25 2 15,21-33 0-15,18-27 0 16,8-41 4-16,10-24-1 16,-7-29 1-16,0-22 0 15,-11-21 1-15,-21-14 0 16,-29-11 1-16,-22-7-2 16,-39-1-1-16,-28 12-2 15,-33 32 1-15,-29 35-2 16,-28 44-1-16,-25 57-3 15,-25 57 0-15,-22 68-1 0,-14 58-1 16,-7 46 1-16,-7 36-1 16,-12 14 1-16,-2 25-4 15,-1 1 3 1,0-12-2-16,4-21 2 0,0-17 0 16,0-33-1-16,0-22 2 15,0-32-2-15,-4-32 3 16,-3-32-1-16,-4-22-1 15,-15-25-3-15,-6-24-4 16,-15-16 4-16,4-3 1 16,7 1 4-16,22 6-2 15,14 8 2-15,25 10 3 0,39 14 6 16,29 40 3-16,75-25-2 16,29 22-1-1,47-1-2-15,42 8-2 16,51 3 0-16,42 0-2 0,37 0-5 15,35 8-4-15,11-5-15 16,28 23-7-16,-10-26-51 16,14 25-37-16,-28-21-7 15,-18 10 1-15,-47-17-6 16</inkml:trace>
  </inkml:traceGroup>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9.6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9AB525-4BB2-48D2-AFCC-F1011D033B58}" emma:medium="tactile" emma:mode="ink">
          <msink:context xmlns:msink="http://schemas.microsoft.com/ink/2010/main" type="inkDrawing" rotatedBoundingBox="7600,6184 22507,5510 22534,6111 7627,6785" shapeName="Other">
            <msink:destinationLink direction="with" ref="{A98D6F3B-D3C4-4C92-87F1-F533ABD37690}"/>
          </msink:context>
        </emma:interpretation>
      </emma:emma>
    </inkml:annotationXML>
    <inkml:trace contextRef="#ctx0" brushRef="#br0">213 631 221 0,'-75'36'110'0,"10"-15"4"15,15 1-7-15,4-15-92 16,46-7-7-16,0 0-1 15,104 36 1-15,46-22 2 16,76 11 1-16,78 4 0 16,94 10 2-16,100 4-2 15,86 0-1-15,107-7-2 16,79-14 0-16,72-15 0 16,57-22-2-16,47-28 0 0,25-35 2 15,25-30-8-15,3-10 0 16,-32-22-7-16,-32-7-8 15,-43 29-40-15,-75 11-66 16,-72 31-5-16,-100 30-4 16,-119 31-1-16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ref-shu_signing_2012"/><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a:t>
            </a:r>
          </a:p>
          <a:p>
            <a:endParaRPr lang="en-US" baseline="0" dirty="0" smtClean="0"/>
          </a:p>
          <a:p>
            <a:r>
              <a:rPr lang="en-US" baseline="0" dirty="0" smtClean="0"/>
              <a:t>Thank you for coming.</a:t>
            </a:r>
          </a:p>
          <a:p>
            <a:endParaRPr lang="en-US" baseline="0" dirty="0" smtClean="0"/>
          </a:p>
          <a:p>
            <a:r>
              <a:rPr lang="en-US" baseline="0" dirty="0" smtClean="0"/>
              <a:t>Particularly, I’d like to thanks my committee:</a:t>
            </a:r>
            <a:r>
              <a:rPr lang="en-US" dirty="0" smtClean="0"/>
              <a:t> Mike, Miles, Jaime, and Stephen for their time.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a:p>
        </p:txBody>
      </p:sp>
    </p:spTree>
    <p:extLst>
      <p:ext uri="{BB962C8B-B14F-4D97-AF65-F5344CB8AC3E}">
        <p14:creationId xmlns:p14="http://schemas.microsoft.com/office/powerpoint/2010/main" val="31609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15</a:t>
            </a:fld>
            <a:endParaRPr lang="en-US" dirty="0"/>
          </a:p>
        </p:txBody>
      </p:sp>
    </p:spTree>
    <p:extLst>
      <p:ext uri="{BB962C8B-B14F-4D97-AF65-F5344CB8AC3E}">
        <p14:creationId xmlns:p14="http://schemas.microsoft.com/office/powerpoint/2010/main" val="392987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a:p>
        </p:txBody>
      </p:sp>
    </p:spTree>
    <p:extLst>
      <p:ext uri="{BB962C8B-B14F-4D97-AF65-F5344CB8AC3E}">
        <p14:creationId xmlns:p14="http://schemas.microsoft.com/office/powerpoint/2010/main" val="125764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With Information retrieval relevance judgments, you export a series of possible results for a query, then people judge how strong</a:t>
            </a:r>
            <a:r>
              <a:rPr lang="en-US" baseline="0" dirty="0" smtClean="0"/>
              <a:t> those results are.</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18</a:t>
            </a:fld>
            <a:endParaRPr lang="en-US"/>
          </a:p>
        </p:txBody>
      </p:sp>
    </p:spTree>
    <p:extLst>
      <p:ext uri="{BB962C8B-B14F-4D97-AF65-F5344CB8AC3E}">
        <p14:creationId xmlns:p14="http://schemas.microsoft.com/office/powerpoint/2010/main" val="87677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which is to say, they tend toward correct answers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19</a:t>
            </a:fld>
            <a:endParaRPr lang="en-US"/>
          </a:p>
        </p:txBody>
      </p:sp>
    </p:spTree>
    <p:extLst>
      <p:ext uri="{BB962C8B-B14F-4D97-AF65-F5344CB8AC3E}">
        <p14:creationId xmlns:p14="http://schemas.microsoft.com/office/powerpoint/2010/main" val="327867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239758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22</a:t>
            </a:fld>
            <a:endParaRPr lang="en-US"/>
          </a:p>
        </p:txBody>
      </p:sp>
    </p:spTree>
    <p:extLst>
      <p:ext uri="{BB962C8B-B14F-4D97-AF65-F5344CB8AC3E}">
        <p14:creationId xmlns:p14="http://schemas.microsoft.com/office/powerpoint/2010/main" val="112802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presenting my dissertation research pertaining to data quality issues in crowdsourcing.</a:t>
            </a:r>
          </a:p>
          <a:p>
            <a:endParaRPr lang="en-US" dirty="0" smtClean="0"/>
          </a:p>
          <a:p>
            <a:r>
              <a:rPr lang="en-US" dirty="0" smtClean="0"/>
              <a:t>How do you interpret and collect contributions from paid online crowds reliably?</a:t>
            </a:r>
          </a:p>
          <a:p>
            <a:endParaRPr lang="en-US" dirty="0" smtClean="0"/>
          </a:p>
          <a:p>
            <a:r>
              <a:rPr lang="en-US" dirty="0" smtClean="0"/>
              <a:t>Before I delve too deep into what exactly that means, it’s important to understand some of the background around what is known as crowdsourcing and how it pertains to us.</a:t>
            </a:r>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3265035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newthought</a:t>
            </a:r>
            <a:r>
              <a:rPr lang="en-US" sz="1200" b="0" i="0" kern="1200" dirty="0" smtClean="0">
                <a:solidFill>
                  <a:schemeClr val="tx1"/>
                </a:solidFill>
                <a:effectLst/>
                <a:latin typeface="+mn-lt"/>
                <a:ea typeface="+mn-ea"/>
                <a:cs typeface="+mn-cs"/>
              </a:rPr>
              <a:t>{If we consider crowdsourcing data quality} as something that can be addressed not only through post-collection modeling but through the choices made in designing the collection task, the latter approach is surely the lesser studied problem. However, in cost-time considerations, design promises more efficient improvements. A design that is more interesting to workers or less prone to error may result in better contributions at no extra cost, while designs that offer bonuses or training include short-term costs. For example, @mason_financial_2010 found that a small change in instrumentation -- changing remuneration to less tightly govern the task -- resulted in more work contributed with happier contributors.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24</a:t>
            </a:fld>
            <a:endParaRPr lang="en-US" dirty="0"/>
          </a:p>
        </p:txBody>
      </p:sp>
    </p:spTree>
    <p:extLst>
      <p:ext uri="{BB962C8B-B14F-4D97-AF65-F5344CB8AC3E}">
        <p14:creationId xmlns:p14="http://schemas.microsoft.com/office/powerpoint/2010/main" val="1265894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27</a:t>
            </a:fld>
            <a:endParaRPr lang="en-US"/>
          </a:p>
        </p:txBody>
      </p:sp>
    </p:spTree>
    <p:extLst>
      <p:ext uri="{BB962C8B-B14F-4D97-AF65-F5344CB8AC3E}">
        <p14:creationId xmlns:p14="http://schemas.microsoft.com/office/powerpoint/2010/main" val="175943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32</a:t>
            </a:fld>
            <a:endParaRPr lang="en-US"/>
          </a:p>
        </p:txBody>
      </p:sp>
    </p:spTree>
    <p:extLst>
      <p:ext uri="{BB962C8B-B14F-4D97-AF65-F5344CB8AC3E}">
        <p14:creationId xmlns:p14="http://schemas.microsoft.com/office/powerpoint/2010/main" val="207924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best work was contributed by workers in the training intervention (INSTRUCT) condition. Their contributions were significantly more accurate at the same cost and with no discernible change in time per task. However, supporting the interpreted finding in the previous chapter, accompanying the improved performance was more time spend reading instructions. In the previous chapter this measurement was confounded with the completion of the first task, here we confirm it.</a:t>
            </a:r>
          </a:p>
          <a:p>
            <a:r>
              <a:rPr lang="en-US" sz="1200" kern="1200" dirty="0" smtClean="0">
                <a:solidFill>
                  <a:schemeClr val="tx1"/>
                </a:solidFill>
                <a:effectLst/>
                <a:latin typeface="+mn-lt"/>
                <a:ea typeface="+mn-ea"/>
                <a:cs typeface="+mn-cs"/>
              </a:rPr>
              <a:t>INSTRUCT is an easy condition to parameterize, only requiring a one-time cost from the requester to collect training examples and perhaps a slight development cost to implement instructions as a </a:t>
            </a:r>
            <a:r>
              <a:rPr lang="en-US" sz="1200" kern="1200" dirty="0" err="1" smtClean="0">
                <a:solidFill>
                  <a:schemeClr val="tx1"/>
                </a:solidFill>
                <a:effectLst/>
                <a:latin typeface="+mn-lt"/>
                <a:ea typeface="+mn-ea"/>
                <a:cs typeface="+mn-cs"/>
              </a:rPr>
              <a:t>dismissable</a:t>
            </a:r>
            <a:r>
              <a:rPr lang="en-US" sz="1200" kern="1200" dirty="0" smtClean="0">
                <a:solidFill>
                  <a:schemeClr val="tx1"/>
                </a:solidFill>
                <a:effectLst/>
                <a:latin typeface="+mn-lt"/>
                <a:ea typeface="+mn-ea"/>
                <a:cs typeface="+mn-cs"/>
              </a:rPr>
              <a:t>, up-front modal window.</a:t>
            </a:r>
          </a:p>
          <a:p>
            <a:r>
              <a:rPr lang="en-US" sz="1200" kern="1200" dirty="0" smtClean="0">
                <a:solidFill>
                  <a:schemeClr val="tx1"/>
                </a:solidFill>
                <a:effectLst/>
                <a:latin typeface="+mn-lt"/>
                <a:ea typeface="+mn-ea"/>
                <a:cs typeface="+mn-cs"/>
              </a:rPr>
              <a:t>The intervention in INSTRUCT was in part motivated by Shu et al. (</a:t>
            </a:r>
            <a:r>
              <a:rPr lang="en-US" sz="1200" kern="1200" dirty="0" smtClean="0">
                <a:solidFill>
                  <a:schemeClr val="tx1"/>
                </a:solidFill>
                <a:effectLst/>
                <a:latin typeface="+mn-lt"/>
                <a:ea typeface="+mn-ea"/>
                <a:cs typeface="+mn-cs"/>
                <a:hlinkClick r:id="rId3" action="ppaction://hlinkfile"/>
              </a:rPr>
              <a:t>2012</a:t>
            </a:r>
            <a:r>
              <a:rPr lang="en-US" sz="1200" kern="1200" dirty="0" smtClean="0">
                <a:solidFill>
                  <a:schemeClr val="tx1"/>
                </a:solidFill>
                <a:effectLst/>
                <a:latin typeface="+mn-lt"/>
                <a:ea typeface="+mn-ea"/>
                <a:cs typeface="+mn-cs"/>
              </a:rPr>
              <a:t>), who found that for reporting forms requiring a signature to confirm honesty, such as tax or insurance forms, asking people to sign at the top led to more honest reporting. By foregrounding the instructions, this condition seems to encourage workers to be more honest about the codebook. An unknown caveat is whether this is a persistent effect or, if after enough tasks with this condition, workers start to dismiss the information sooner. With the rotating workforce on Mechanical Turk, this would not be a concern for contexts similar to this study, but would be worth studying if applied in alternate contexts.</a:t>
            </a:r>
          </a:p>
          <a:p>
            <a:r>
              <a:rPr lang="en-US" sz="1200" kern="1200" dirty="0" smtClean="0">
                <a:solidFill>
                  <a:schemeClr val="tx1"/>
                </a:solidFill>
                <a:effectLst/>
                <a:latin typeface="+mn-lt"/>
                <a:ea typeface="+mn-ea"/>
                <a:cs typeface="+mn-cs"/>
              </a:rPr>
              <a:t> also improves on the baseline condition. Like with INSTRUCT, three-quarters of query-document pairs were corrected classified by two-thirds of contributors. This means that with as few as three redundant judgments, most of the consensus votes would be correct.</a:t>
            </a:r>
          </a:p>
          <a:p>
            <a:r>
              <a:rPr lang="en-US" sz="1200" kern="1200" dirty="0" smtClean="0">
                <a:solidFill>
                  <a:schemeClr val="tx1"/>
                </a:solidFill>
                <a:effectLst/>
                <a:latin typeface="+mn-lt"/>
                <a:ea typeface="+mn-ea"/>
                <a:cs typeface="+mn-cs"/>
              </a:rPr>
              <a:t>A surprise with the feedback task was that workers did not slow down, but indeed performed the tasks quicker. The reason for this behavior is unclear. Figure 19 shows the correlation between time spent the ranked percentile that the worker was given, which does not show any clear linear pattern.</a:t>
            </a:r>
          </a:p>
          <a:p>
            <a:r>
              <a:rPr lang="en-US" sz="1200" kern="1200" dirty="0" smtClean="0">
                <a:solidFill>
                  <a:schemeClr val="tx1"/>
                </a:solidFill>
                <a:effectLst/>
                <a:latin typeface="+mn-lt"/>
                <a:ea typeface="+mn-ea"/>
                <a:cs typeface="+mn-cs"/>
              </a:rPr>
              <a:t>One possible explanation is that, while workers in the 60th percentile slowed down to try to improve, the best workers were validated to trust their instincts while the worst workers did not care. The goal of the performance feedback was to give honest but poorly performing workers an indicator of lower quality contributions. This somewhat performed its function in the middle of the pack, but didn’t compel the poorest workers.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TRAIN, was not significantly different in quality from the baseline, which appears to confirm that training on one query does not assist in completing relevance judgments for other queries.</a:t>
            </a:r>
          </a:p>
          <a:p>
            <a:r>
              <a:rPr lang="en-US" sz="1200" kern="1200" dirty="0" smtClean="0">
                <a:solidFill>
                  <a:schemeClr val="tx1"/>
                </a:solidFill>
                <a:effectLst/>
                <a:latin typeface="+mn-lt"/>
                <a:ea typeface="+mn-ea"/>
                <a:cs typeface="+mn-cs"/>
              </a:rPr>
              <a:t>Notably, TRAIN slowed down workers, as if the close training with one query made then sensitive to nuances that other queries may have. This did not translate to performance improvements, however.</a:t>
            </a:r>
          </a:p>
          <a:p>
            <a:r>
              <a:rPr lang="en-US" sz="1200" kern="1200" dirty="0" smtClean="0">
                <a:solidFill>
                  <a:schemeClr val="tx1"/>
                </a:solidFill>
                <a:effectLst/>
                <a:latin typeface="+mn-lt"/>
                <a:ea typeface="+mn-ea"/>
                <a:cs typeface="+mn-cs"/>
              </a:rPr>
              <a:t> did not perform as strongly as expected. However, the accompanying expectation was not seen in the data: that for the loss in quality, FAST would increase the speed on contributions and potential improve the capacity to collect redundant judgments.</a:t>
            </a:r>
          </a:p>
          <a:p>
            <a:r>
              <a:rPr lang="en-US" sz="1200" kern="1200" dirty="0" smtClean="0">
                <a:solidFill>
                  <a:schemeClr val="tx1"/>
                </a:solidFill>
                <a:effectLst/>
                <a:latin typeface="+mn-lt"/>
                <a:ea typeface="+mn-ea"/>
                <a:cs typeface="+mn-cs"/>
              </a:rPr>
              <a:t>To the contrary, FAST was not fast. A possible explanation is that image relevance judgments are already a very quick interaction, only a few seconds. The one-at-a-time fast interface may have stood in the way of workers’ comprehension of the entire task set: where in a traditional setting they can click on their answer and already be thinking about the next one, here they had to click again to move to the next task. It is possible that for relevance judgments over more complex types of documents, the fast interface would perform differently, akin to what will be seen in the next experiment.</a:t>
            </a:r>
          </a:p>
          <a:p>
            <a:r>
              <a:rPr lang="en-US" sz="1200" i="1" kern="1200" dirty="0" smtClean="0">
                <a:solidFill>
                  <a:schemeClr val="tx1"/>
                </a:solidFill>
                <a:effectLst/>
                <a:latin typeface="+mn-lt"/>
                <a:ea typeface="+mn-ea"/>
                <a:cs typeface="+mn-cs"/>
              </a:rPr>
              <a:t>Figure 20. Likelihood of correct relevance judgment shown by query</a:t>
            </a:r>
          </a:p>
          <a:p>
            <a:r>
              <a:rPr lang="en-US" sz="1200" kern="1200" dirty="0" smtClean="0">
                <a:solidFill>
                  <a:schemeClr val="tx1"/>
                </a:solidFill>
                <a:effectLst/>
                <a:latin typeface="+mn-lt"/>
                <a:ea typeface="+mn-ea"/>
                <a:cs typeface="+mn-cs"/>
              </a:rPr>
              <a:t> (Figure 20) offers some insight as to the relative strengths and weaknesses of the various conditions.</a:t>
            </a:r>
          </a:p>
          <a:p>
            <a:r>
              <a:rPr lang="en-US" sz="1200" kern="1200" dirty="0" smtClean="0">
                <a:solidFill>
                  <a:schemeClr val="tx1"/>
                </a:solidFill>
                <a:effectLst/>
                <a:latin typeface="+mn-lt"/>
                <a:ea typeface="+mn-ea"/>
                <a:cs typeface="+mn-cs"/>
              </a:rPr>
              <a:t>The thirteen queries tested are shown as columns in Figure 20. Despite across-the-board worse results, the places where FAST appears to stumble most is where there was nuance to the instructions, in edge cases where one might consult the instructions again. For example, are other tattoos relevant to </a:t>
            </a:r>
            <a:r>
              <a:rPr lang="en-US" sz="1200" i="1" kern="1200" dirty="0" smtClean="0">
                <a:solidFill>
                  <a:schemeClr val="tx1"/>
                </a:solidFill>
                <a:effectLst/>
                <a:latin typeface="+mn-lt"/>
                <a:ea typeface="+mn-ea"/>
                <a:cs typeface="+mn-cs"/>
              </a:rPr>
              <a:t>rose tattoo</a:t>
            </a:r>
            <a:r>
              <a:rPr lang="en-US" sz="1200" kern="1200" dirty="0" smtClean="0">
                <a:solidFill>
                  <a:schemeClr val="tx1"/>
                </a:solidFill>
                <a:effectLst/>
                <a:latin typeface="+mn-lt"/>
                <a:ea typeface="+mn-ea"/>
                <a:cs typeface="+mn-cs"/>
              </a:rPr>
              <a:t>? (No.) Are other flowers relevant? (Somewhat.) The instructions for what was very relevant, somewhat relevant, or not relevant were in a way subjective, in that they were interpreted by myself when written, but this simply grounded the correct answer in a single interpretation.</a:t>
            </a:r>
          </a:p>
          <a:p>
            <a:r>
              <a:rPr lang="en-US" sz="1200" kern="1200" dirty="0" smtClean="0">
                <a:solidFill>
                  <a:schemeClr val="tx1"/>
                </a:solidFill>
                <a:effectLst/>
                <a:latin typeface="+mn-lt"/>
                <a:ea typeface="+mn-ea"/>
                <a:cs typeface="+mn-cs"/>
              </a:rPr>
              <a:t>The query analysis also shows places where the hand-chosen examples for INSTRUCT seemed to mislead. ‘</a:t>
            </a:r>
            <a:r>
              <a:rPr lang="en-US" sz="1200" i="1" kern="1200" dirty="0" smtClean="0">
                <a:solidFill>
                  <a:schemeClr val="tx1"/>
                </a:solidFill>
                <a:effectLst/>
                <a:latin typeface="+mn-lt"/>
                <a:ea typeface="+mn-ea"/>
                <a:cs typeface="+mn-cs"/>
              </a:rPr>
              <a:t>agape</a:t>
            </a:r>
            <a:r>
              <a:rPr lang="en-US" sz="1200" kern="1200" dirty="0" smtClean="0">
                <a:solidFill>
                  <a:schemeClr val="tx1"/>
                </a:solidFill>
                <a:effectLst/>
                <a:latin typeface="+mn-lt"/>
                <a:ea typeface="+mn-ea"/>
                <a:cs typeface="+mn-cs"/>
              </a:rPr>
              <a:t>’, a Christian word relating to love, was extremely underrepresented in our sample, and all the results were non-relevant. This was a tricky inclusion, and by showing workers in INSTRUCT examples of relevant or somewhat relevant, it may have additionally misled workers to expect that there </a:t>
            </a:r>
            <a:r>
              <a:rPr lang="en-US" sz="1200" i="1" kern="1200" dirty="0" smtClean="0">
                <a:solidFill>
                  <a:schemeClr val="tx1"/>
                </a:solidFill>
                <a:effectLst/>
                <a:latin typeface="+mn-lt"/>
                <a:ea typeface="+mn-ea"/>
                <a:cs typeface="+mn-cs"/>
              </a:rPr>
              <a:t>are</a:t>
            </a:r>
            <a:r>
              <a:rPr lang="en-US" sz="1200" kern="1200" dirty="0" smtClean="0">
                <a:solidFill>
                  <a:schemeClr val="tx1"/>
                </a:solidFill>
                <a:effectLst/>
                <a:latin typeface="+mn-lt"/>
                <a:ea typeface="+mn-ea"/>
                <a:cs typeface="+mn-cs"/>
              </a:rPr>
              <a:t> relevant results. Likewise, it seems that the manual choice of examples for ‘Islam’ and ‘Easter crafts’ also misled to a certain extent.</a:t>
            </a:r>
          </a:p>
          <a:p>
            <a:endParaRPr lang="en-US" sz="1200" kern="1200" dirty="0" smtClean="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34</a:t>
            </a:fld>
            <a:endParaRPr lang="en-US"/>
          </a:p>
        </p:txBody>
      </p:sp>
    </p:spTree>
    <p:extLst>
      <p:ext uri="{BB962C8B-B14F-4D97-AF65-F5344CB8AC3E}">
        <p14:creationId xmlns:p14="http://schemas.microsoft.com/office/powerpoint/2010/main" val="3299241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training condition was very appropriate for this type of task, clearly improving on the quality of tags received as well as worker satisfaction. These finding are promising because the implemented approach to training only requires extra effort in designing the training task set, and extra costs for the one task set, per worker, where they are not contributing new information on unknown images. However, beyond this, there are no ongoing costs. An alternative to implementing the training set as its own task set is implementing it as a ‘Qualification Test’ rather than a paid task – a function of Mechanical Turk (and similarly implemented on other platforms) that allows a test to be used in order to assign a custom qualification, against which task sets can be restricted.</a:t>
            </a:r>
          </a:p>
          <a:p>
            <a:r>
              <a:rPr lang="en-US" sz="1200" kern="1200" dirty="0" smtClean="0">
                <a:solidFill>
                  <a:schemeClr val="tx1"/>
                </a:solidFill>
                <a:effectLst/>
                <a:latin typeface="+mn-lt"/>
                <a:ea typeface="+mn-ea"/>
                <a:cs typeface="+mn-cs"/>
              </a:rPr>
              <a:t>The disproportionally high satisfaction scores for TRAIN are notable, because they lend insight on worker needs. Note that the measurement of TRAIN is through the post-training task sets, which are identical to the baseline. The only different is the priming task that preceded them. In context, it seems that workers prefer the close guidance, to confirm for them how the task should be completed.</a:t>
            </a:r>
          </a:p>
          <a:p>
            <a:r>
              <a:rPr lang="en-US" sz="1200" kern="1200" dirty="0" smtClean="0">
                <a:solidFill>
                  <a:schemeClr val="tx1"/>
                </a:solidFill>
                <a:effectLst/>
                <a:latin typeface="+mn-lt"/>
                <a:ea typeface="+mn-ea"/>
                <a:cs typeface="+mn-cs"/>
              </a:rPr>
              <a:t>Unlike the relevance judgment task type, performance feedback was inefficient for tagging. While the satisfaction response rates were low for this condition, they did not indicate any discontent with the task.</a:t>
            </a:r>
          </a:p>
          <a:p>
            <a:r>
              <a:rPr lang="en-US" sz="1200" kern="1200" dirty="0" smtClean="0">
                <a:solidFill>
                  <a:schemeClr val="tx1"/>
                </a:solidFill>
                <a:effectLst/>
                <a:latin typeface="+mn-lt"/>
                <a:ea typeface="+mn-ea"/>
                <a:cs typeface="+mn-cs"/>
              </a:rPr>
              <a:t>Instead, it is likely that this is not a task where unguided feedback is the intervention that is necessary. By design, the feedback condition does not tell a worker the reasons for their rank, instead trying to coax them to read the instructions closer if they are unsatisfied with their rank. However, the tagging task was less structured, and workers might need inspiration more than feedback. It would be interesting to conduct the feedback task in concert with training.</a:t>
            </a:r>
          </a:p>
          <a:p>
            <a:r>
              <a:rPr lang="en-US" sz="1200" kern="1200" dirty="0" smtClean="0">
                <a:solidFill>
                  <a:schemeClr val="tx1"/>
                </a:solidFill>
                <a:effectLst/>
                <a:latin typeface="+mn-lt"/>
                <a:ea typeface="+mn-ea"/>
                <a:cs typeface="+mn-cs"/>
              </a:rPr>
              <a:t>The FAST condition resulted in contributions received twice as quickly, though at a quality loss. Recalling Figure (</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and the relationship between good tags and length, the types of tags contributed by the time-limited condition skewed toward the short end (Table 10).</a:t>
            </a:r>
          </a:p>
          <a:p>
            <a:r>
              <a:rPr lang="en-US" sz="1200" i="1" kern="1200" dirty="0" smtClean="0">
                <a:solidFill>
                  <a:schemeClr val="tx1"/>
                </a:solidFill>
                <a:effectLst/>
                <a:latin typeface="+mn-lt"/>
                <a:ea typeface="+mn-ea"/>
                <a:cs typeface="+mn-cs"/>
              </a:rPr>
              <a:t>Table 10. Mean tag character and word length of tags in each condition.</a:t>
            </a:r>
          </a:p>
          <a:p>
            <a:r>
              <a:rPr lang="en-US" sz="1200" kern="1200" dirty="0" smtClean="0">
                <a:solidFill>
                  <a:schemeClr val="tx1"/>
                </a:solidFill>
                <a:effectLst/>
                <a:latin typeface="+mn-lt"/>
                <a:ea typeface="+mn-ea"/>
                <a:cs typeface="+mn-cs"/>
              </a:rPr>
              <a:t>condition</a:t>
            </a:r>
          </a:p>
          <a:p>
            <a:r>
              <a:rPr lang="en-US" sz="1200" kern="1200" dirty="0" smtClean="0">
                <a:solidFill>
                  <a:schemeClr val="tx1"/>
                </a:solidFill>
                <a:effectLst/>
                <a:latin typeface="+mn-lt"/>
                <a:ea typeface="+mn-ea"/>
                <a:cs typeface="+mn-cs"/>
              </a:rPr>
              <a:t>Mean Length</a:t>
            </a:r>
          </a:p>
          <a:p>
            <a:r>
              <a:rPr lang="en-US" sz="1200" kern="1200" dirty="0" smtClean="0">
                <a:solidFill>
                  <a:schemeClr val="tx1"/>
                </a:solidFill>
                <a:effectLst/>
                <a:latin typeface="+mn-lt"/>
                <a:ea typeface="+mn-ea"/>
                <a:cs typeface="+mn-cs"/>
              </a:rPr>
              <a:t>Median Length</a:t>
            </a:r>
          </a:p>
          <a:p>
            <a:r>
              <a:rPr lang="en-US" sz="1200" kern="1200" dirty="0" smtClean="0">
                <a:solidFill>
                  <a:schemeClr val="tx1"/>
                </a:solidFill>
                <a:effectLst/>
                <a:latin typeface="+mn-lt"/>
                <a:ea typeface="+mn-ea"/>
                <a:cs typeface="+mn-cs"/>
              </a:rPr>
              <a:t>Mean Word Count</a:t>
            </a:r>
          </a:p>
          <a:p>
            <a:r>
              <a:rPr lang="en-US" sz="1200" kern="1200" dirty="0" smtClean="0">
                <a:solidFill>
                  <a:schemeClr val="tx1"/>
                </a:solidFill>
                <a:effectLst/>
                <a:latin typeface="+mn-lt"/>
                <a:ea typeface="+mn-ea"/>
                <a:cs typeface="+mn-cs"/>
              </a:rPr>
              <a:t>Median Word Count</a:t>
            </a:r>
          </a:p>
          <a:p>
            <a:r>
              <a:rPr lang="en-US" sz="1200" kern="1200" dirty="0" smtClean="0">
                <a:solidFill>
                  <a:schemeClr val="tx1"/>
                </a:solidFill>
                <a:effectLst/>
                <a:latin typeface="+mn-lt"/>
                <a:ea typeface="+mn-ea"/>
                <a:cs typeface="+mn-cs"/>
              </a:rPr>
              <a:t>BASE</a:t>
            </a:r>
          </a:p>
          <a:p>
            <a:r>
              <a:rPr lang="en-US" sz="1200" kern="1200" dirty="0" smtClean="0">
                <a:solidFill>
                  <a:schemeClr val="tx1"/>
                </a:solidFill>
                <a:effectLst/>
                <a:latin typeface="+mn-lt"/>
                <a:ea typeface="+mn-ea"/>
                <a:cs typeface="+mn-cs"/>
              </a:rPr>
              <a:t>10.223</a:t>
            </a:r>
          </a:p>
          <a:p>
            <a:r>
              <a:rPr lang="en-US" sz="1200" kern="1200" dirty="0" smtClean="0">
                <a:solidFill>
                  <a:schemeClr val="tx1"/>
                </a:solidFill>
                <a:effectLst/>
                <a:latin typeface="+mn-lt"/>
                <a:ea typeface="+mn-ea"/>
                <a:cs typeface="+mn-cs"/>
              </a:rPr>
              <a:t>8</a:t>
            </a:r>
          </a:p>
          <a:p>
            <a:r>
              <a:rPr lang="en-US" sz="1200" kern="1200" dirty="0" smtClean="0">
                <a:solidFill>
                  <a:schemeClr val="tx1"/>
                </a:solidFill>
                <a:effectLst/>
                <a:latin typeface="+mn-lt"/>
                <a:ea typeface="+mn-ea"/>
                <a:cs typeface="+mn-cs"/>
              </a:rPr>
              <a:t>1.682</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FAST</a:t>
            </a:r>
          </a:p>
          <a:p>
            <a:r>
              <a:rPr lang="en-US" sz="1200" kern="1200" dirty="0" smtClean="0">
                <a:solidFill>
                  <a:schemeClr val="tx1"/>
                </a:solidFill>
                <a:effectLst/>
                <a:latin typeface="+mn-lt"/>
                <a:ea typeface="+mn-ea"/>
                <a:cs typeface="+mn-cs"/>
              </a:rPr>
              <a:t>9.014</a:t>
            </a:r>
          </a:p>
          <a:p>
            <a:r>
              <a:rPr lang="en-US" sz="1200" kern="1200" dirty="0" smtClean="0">
                <a:solidFill>
                  <a:schemeClr val="tx1"/>
                </a:solidFill>
                <a:effectLst/>
                <a:latin typeface="+mn-lt"/>
                <a:ea typeface="+mn-ea"/>
                <a:cs typeface="+mn-cs"/>
              </a:rPr>
              <a:t>7</a:t>
            </a:r>
          </a:p>
          <a:p>
            <a:r>
              <a:rPr lang="en-US" sz="1200" kern="1200" dirty="0" smtClean="0">
                <a:solidFill>
                  <a:schemeClr val="tx1"/>
                </a:solidFill>
                <a:effectLst/>
                <a:latin typeface="+mn-lt"/>
                <a:ea typeface="+mn-ea"/>
                <a:cs typeface="+mn-cs"/>
              </a:rPr>
              <a:t>1.524</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FDBK</a:t>
            </a:r>
          </a:p>
          <a:p>
            <a:r>
              <a:rPr lang="en-US" sz="1200" kern="1200" dirty="0" smtClean="0">
                <a:solidFill>
                  <a:schemeClr val="tx1"/>
                </a:solidFill>
                <a:effectLst/>
                <a:latin typeface="+mn-lt"/>
                <a:ea typeface="+mn-ea"/>
                <a:cs typeface="+mn-cs"/>
              </a:rPr>
              <a:t>7.798</a:t>
            </a:r>
          </a:p>
          <a:p>
            <a:r>
              <a:rPr lang="en-US" sz="1200" kern="1200" dirty="0" smtClean="0">
                <a:solidFill>
                  <a:schemeClr val="tx1"/>
                </a:solidFill>
                <a:effectLst/>
                <a:latin typeface="+mn-lt"/>
                <a:ea typeface="+mn-ea"/>
                <a:cs typeface="+mn-cs"/>
              </a:rPr>
              <a:t>7</a:t>
            </a:r>
          </a:p>
          <a:p>
            <a:r>
              <a:rPr lang="en-US" sz="1200" kern="1200" dirty="0" smtClean="0">
                <a:solidFill>
                  <a:schemeClr val="tx1"/>
                </a:solidFill>
                <a:effectLst/>
                <a:latin typeface="+mn-lt"/>
                <a:ea typeface="+mn-ea"/>
                <a:cs typeface="+mn-cs"/>
              </a:rPr>
              <a:t>1.260</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TRAIN</a:t>
            </a:r>
          </a:p>
          <a:p>
            <a:r>
              <a:rPr lang="en-US" sz="1200" kern="1200" dirty="0" smtClean="0">
                <a:solidFill>
                  <a:schemeClr val="tx1"/>
                </a:solidFill>
                <a:effectLst/>
                <a:latin typeface="+mn-lt"/>
                <a:ea typeface="+mn-ea"/>
                <a:cs typeface="+mn-cs"/>
              </a:rPr>
              <a:t>13.596</a:t>
            </a:r>
          </a:p>
          <a:p>
            <a:r>
              <a:rPr lang="en-US" sz="1200" kern="1200" dirty="0" smtClean="0">
                <a:solidFill>
                  <a:schemeClr val="tx1"/>
                </a:solidFill>
                <a:effectLst/>
                <a:latin typeface="+mn-lt"/>
                <a:ea typeface="+mn-ea"/>
                <a:cs typeface="+mn-cs"/>
              </a:rPr>
              <a:t>13</a:t>
            </a:r>
          </a:p>
          <a:p>
            <a:r>
              <a:rPr lang="en-US" sz="1200" kern="1200" dirty="0" smtClean="0">
                <a:solidFill>
                  <a:schemeClr val="tx1"/>
                </a:solidFill>
                <a:effectLst/>
                <a:latin typeface="+mn-lt"/>
                <a:ea typeface="+mn-ea"/>
                <a:cs typeface="+mn-cs"/>
              </a:rPr>
              <a:t>2.143</a:t>
            </a:r>
          </a:p>
          <a:p>
            <a:r>
              <a:rPr lang="en-US" sz="1200" kern="1200" dirty="0" smtClean="0">
                <a:solidFill>
                  <a:schemeClr val="tx1"/>
                </a:solidFill>
                <a:effectLst/>
                <a:latin typeface="+mn-lt"/>
                <a:ea typeface="+mn-ea"/>
                <a:cs typeface="+mn-cs"/>
              </a:rPr>
              <a:t>2</a:t>
            </a:r>
          </a:p>
          <a:p>
            <a:r>
              <a:rPr lang="en-US" sz="1200" kern="1200" dirty="0" smtClean="0">
                <a:solidFill>
                  <a:schemeClr val="tx1"/>
                </a:solidFill>
                <a:effectLst/>
                <a:latin typeface="+mn-lt"/>
                <a:ea typeface="+mn-ea"/>
                <a:cs typeface="+mn-cs"/>
              </a:rPr>
              <a:t>In a circumstance where shorter tags are useful, the time-limited condition might be preferable for its ability to collect contributions twice as fast.</a:t>
            </a: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37</a:t>
            </a:fld>
            <a:endParaRPr lang="en-US"/>
          </a:p>
        </p:txBody>
      </p:sp>
    </p:spTree>
    <p:extLst>
      <p:ext uri="{BB962C8B-B14F-4D97-AF65-F5344CB8AC3E}">
        <p14:creationId xmlns:p14="http://schemas.microsoft.com/office/powerpoint/2010/main" val="2872456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41</a:t>
            </a:fld>
            <a:endParaRPr lang="en-US"/>
          </a:p>
        </p:txBody>
      </p:sp>
    </p:spTree>
    <p:extLst>
      <p:ext uri="{BB962C8B-B14F-4D97-AF65-F5344CB8AC3E}">
        <p14:creationId xmlns:p14="http://schemas.microsoft.com/office/powerpoint/2010/main" val="2421234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42</a:t>
            </a:fld>
            <a:endParaRPr lang="en-US" dirty="0"/>
          </a:p>
        </p:txBody>
      </p:sp>
    </p:spTree>
    <p:extLst>
      <p:ext uri="{BB962C8B-B14F-4D97-AF65-F5344CB8AC3E}">
        <p14:creationId xmlns:p14="http://schemas.microsoft.com/office/powerpoint/2010/main" val="1080969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43</a:t>
            </a:fld>
            <a:endParaRPr lang="en-US"/>
          </a:p>
        </p:txBody>
      </p:sp>
    </p:spTree>
    <p:extLst>
      <p:ext uri="{BB962C8B-B14F-4D97-AF65-F5344CB8AC3E}">
        <p14:creationId xmlns:p14="http://schemas.microsoft.com/office/powerpoint/2010/main" val="1845687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44</a:t>
            </a:fld>
            <a:endParaRPr lang="en-US"/>
          </a:p>
        </p:txBody>
      </p:sp>
    </p:spTree>
    <p:extLst>
      <p:ext uri="{BB962C8B-B14F-4D97-AF65-F5344CB8AC3E}">
        <p14:creationId xmlns:p14="http://schemas.microsoft.com/office/powerpoint/2010/main" val="1978775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sim measures</a:t>
            </a:r>
          </a:p>
          <a:p>
            <a:pPr marL="628650" lvl="1" indent="-171450">
              <a:buFontTx/>
              <a:buChar char="-"/>
            </a:pPr>
            <a:r>
              <a:rPr lang="en-US" b="0" dirty="0" smtClean="0"/>
              <a:t>Where 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74D1495A-DD81-44F4-9F54-1F39867BF2D9}" type="slidenum">
              <a:rPr lang="en-US" smtClean="0"/>
              <a:t>50</a:t>
            </a:fld>
            <a:endParaRPr lang="en-US"/>
          </a:p>
        </p:txBody>
      </p:sp>
    </p:spTree>
    <p:extLst>
      <p:ext uri="{BB962C8B-B14F-4D97-AF65-F5344CB8AC3E}">
        <p14:creationId xmlns:p14="http://schemas.microsoft.com/office/powerpoint/2010/main" val="2658965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Crowdsourcing refers to the action of outsourcing a task that might traditionally be done by a single person to a large, often self-selected group of people.</a:t>
            </a:r>
          </a:p>
          <a:p>
            <a:endParaRPr lang="en-US" dirty="0"/>
          </a:p>
          <a:p>
            <a:r>
              <a:rPr lang="en-US" dirty="0" smtClean="0"/>
              <a:t>It was coined in an article of Wired in 2006. However, the idea of many amateurs collaborating directly or indirectly on the same product is not new, and different facets of crowdsourcing were previously studied.</a:t>
            </a:r>
          </a:p>
          <a:p>
            <a:r>
              <a:rPr lang="en-US" dirty="0" smtClean="0"/>
              <a:t>&lt;slide&gt;</a:t>
            </a:r>
            <a:endParaRPr lang="en-US" dirty="0"/>
          </a:p>
          <a:p>
            <a:pPr marL="171450" indent="-171450">
              <a:buFontTx/>
              <a:buChar char="-"/>
            </a:pPr>
            <a:r>
              <a:rPr lang="en-US" dirty="0" smtClean="0"/>
              <a:t>In 2006, </a:t>
            </a:r>
            <a:r>
              <a:rPr lang="en-US" dirty="0" err="1" smtClean="0"/>
              <a:t>Yokai</a:t>
            </a:r>
            <a:r>
              <a:rPr lang="en-US" dirty="0" smtClean="0"/>
              <a:t> </a:t>
            </a:r>
            <a:r>
              <a:rPr lang="en-US" dirty="0" err="1" smtClean="0"/>
              <a:t>Benkler</a:t>
            </a:r>
            <a:r>
              <a:rPr lang="en-US" dirty="0" smtClean="0"/>
              <a:t> wrote </a:t>
            </a:r>
            <a:r>
              <a:rPr lang="en-US" i="1" dirty="0" smtClean="0"/>
              <a:t>Wealth of Networks</a:t>
            </a:r>
            <a:r>
              <a:rPr lang="en-US" dirty="0" smtClean="0"/>
              <a:t>, a critical work trying to understand networked information society. There, he noted the ability of the Internet to empower people to create information goods for each other in the commons, rather than receiving them from firms.</a:t>
            </a:r>
          </a:p>
          <a:p>
            <a:pPr marL="171450" indent="-171450">
              <a:buFontTx/>
              <a:buChar char="-"/>
            </a:pPr>
            <a:r>
              <a:rPr lang="en-US" dirty="0" smtClean="0"/>
              <a:t>Eric von Hippel has been making a similar argument for decades, around technology’s </a:t>
            </a:r>
            <a:r>
              <a:rPr lang="en-US" dirty="0" err="1" smtClean="0"/>
              <a:t>recontextualization</a:t>
            </a:r>
            <a:r>
              <a:rPr lang="en-US" dirty="0" smtClean="0"/>
              <a:t> on users.</a:t>
            </a:r>
          </a:p>
          <a:p>
            <a:pPr marL="171450" indent="-171450">
              <a:buFontTx/>
              <a:buChar char="-"/>
            </a:pPr>
            <a:r>
              <a:rPr lang="en-US" dirty="0" smtClean="0"/>
              <a:t>In 2004, pop science book Wisdom of the Crowds popularized interest in the collective intelligences of crowds, when they are well connected.</a:t>
            </a:r>
          </a:p>
          <a:p>
            <a:pPr marL="171450" indent="-171450">
              <a:buFontTx/>
              <a:buChar char="-"/>
            </a:pPr>
            <a:r>
              <a:rPr lang="en-US" dirty="0" smtClean="0"/>
              <a:t>That same year, the concept of Human Computation was beginning to gain traction. If 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p>
          <a:p>
            <a:pPr marL="171450" indent="-171450">
              <a:buFontTx/>
              <a:buChar char="-"/>
            </a:pPr>
            <a:r>
              <a:rPr lang="en-US" dirty="0" smtClean="0"/>
              <a:t>Of course, the vanguard of how well people can collaborate through the aid of networked technology is the free software movement, with started by sharing source code for software but experienced a sea change with the hyper-collaborative Linux project in the early 90s.</a:t>
            </a:r>
          </a:p>
          <a:p>
            <a:pPr marL="171450" indent="-171450">
              <a:buFontTx/>
              <a:buChar char="-"/>
            </a:pPr>
            <a:r>
              <a:rPr lang="en-US" dirty="0" smtClean="0"/>
              <a:t>Amateur</a:t>
            </a:r>
            <a:r>
              <a:rPr lang="en-US" baseline="0" dirty="0" smtClean="0"/>
              <a:t> and hobbyist collaboration dates back earlier than that.</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smtClean="0"/>
              <a:t>Why</a:t>
            </a:r>
            <a:r>
              <a:rPr lang="en-US" b="0" baseline="0" smtClean="0"/>
              <a:t> would you want on-demand personalization?</a:t>
            </a:r>
            <a:endParaRPr lang="en-US" b="0" smtClean="0"/>
          </a:p>
          <a:p>
            <a:r>
              <a:rPr lang="en-US" b="1" smtClean="0"/>
              <a:t>Good for collections with little existing data</a:t>
            </a:r>
            <a:endParaRPr lang="en-US" b="0" smtClean="0"/>
          </a:p>
          <a:p>
            <a:pPr marL="228600" indent="-228600">
              <a:buAutoNum type="arabicPeriod"/>
            </a:pPr>
            <a:r>
              <a:rPr lang="en-US" b="0" baseline="0" smtClean="0"/>
              <a:t>Personal collections</a:t>
            </a:r>
          </a:p>
          <a:p>
            <a:pPr marL="685800" lvl="1" indent="-228600">
              <a:buAutoNum type="arabicPeriod"/>
            </a:pPr>
            <a:r>
              <a:rPr lang="en-US" b="0" baseline="0" smtClean="0"/>
              <a:t>E.g. personal photos, email</a:t>
            </a:r>
          </a:p>
          <a:p>
            <a:pPr marL="228600" lvl="0" indent="-228600">
              <a:buAutoNum type="arabicPeriod"/>
            </a:pPr>
            <a:r>
              <a:rPr lang="en-US" b="0" baseline="0" smtClean="0"/>
              <a:t>New corpora of data</a:t>
            </a:r>
          </a:p>
          <a:p>
            <a:pPr marL="685800" lvl="1" indent="-228600">
              <a:buAutoNum type="arabicPeriod"/>
            </a:pPr>
            <a:r>
              <a:rPr lang="en-US" b="0" baseline="0" smtClean="0"/>
              <a:t>E.g. the next Amazon, Netflix</a:t>
            </a:r>
          </a:p>
          <a:p>
            <a:pPr marL="228600" lvl="0" indent="-228600">
              <a:buAutoNum type="arabicPeriod"/>
            </a:pPr>
            <a:r>
              <a:rPr lang="en-US" b="0" baseline="0" smtClean="0"/>
              <a:t>Niche information</a:t>
            </a:r>
          </a:p>
          <a:p>
            <a:pPr marL="685800" lvl="1" indent="-228600">
              <a:buAutoNum type="arabicPeriod"/>
            </a:pPr>
            <a:r>
              <a:rPr lang="en-US" b="0" baseline="0" smtClean="0"/>
              <a:t>Where nobody would care enough to collect such preference data, nor would people care to volunteer it</a:t>
            </a:r>
          </a:p>
          <a:p>
            <a:pPr marL="228600" lvl="0" indent="-228600">
              <a:buAutoNum type="arabicPeriod"/>
            </a:pPr>
            <a:r>
              <a:rPr lang="en-US" b="0" baseline="0" smtClean="0"/>
              <a:t>Time-dependent opinions</a:t>
            </a:r>
          </a:p>
          <a:p>
            <a:pPr marL="685800" lvl="1" indent="-228600">
              <a:buAutoNum type="arabicPeriod"/>
            </a:pPr>
            <a:r>
              <a:rPr lang="en-US" b="0" baseline="0" smtClean="0"/>
              <a:t>When things change (e.g. food cravings, film desires), it’s difficult to collect information over an extended period of time</a:t>
            </a:r>
          </a:p>
          <a:p>
            <a:pPr marL="685800" lvl="1" indent="-228600">
              <a:buAutoNum type="arabicPeriod"/>
            </a:pPr>
            <a:endParaRPr lang="en-US" b="0" baseline="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51</a:t>
            </a:fld>
            <a:endParaRPr lang="en-US"/>
          </a:p>
        </p:txBody>
      </p:sp>
    </p:spTree>
    <p:extLst>
      <p:ext uri="{BB962C8B-B14F-4D97-AF65-F5344CB8AC3E}">
        <p14:creationId xmlns:p14="http://schemas.microsoft.com/office/powerpoint/2010/main" val="4247318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smtClean="0"/>
          </a:p>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53</a:t>
            </a:fld>
            <a:endParaRPr lang="en-US"/>
          </a:p>
        </p:txBody>
      </p:sp>
    </p:spTree>
    <p:extLst>
      <p:ext uri="{BB962C8B-B14F-4D97-AF65-F5344CB8AC3E}">
        <p14:creationId xmlns:p14="http://schemas.microsoft.com/office/powerpoint/2010/main" val="106244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54</a:t>
            </a:fld>
            <a:endParaRPr lang="en-US"/>
          </a:p>
        </p:txBody>
      </p:sp>
    </p:spTree>
    <p:extLst>
      <p:ext uri="{BB962C8B-B14F-4D97-AF65-F5344CB8AC3E}">
        <p14:creationId xmlns:p14="http://schemas.microsoft.com/office/powerpoint/2010/main" val="3690230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55</a:t>
            </a:fld>
            <a:endParaRPr lang="en-US"/>
          </a:p>
        </p:txBody>
      </p:sp>
    </p:spTree>
    <p:extLst>
      <p:ext uri="{BB962C8B-B14F-4D97-AF65-F5344CB8AC3E}">
        <p14:creationId xmlns:p14="http://schemas.microsoft.com/office/powerpoint/2010/main" val="1994491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56</a:t>
            </a:fld>
            <a:endParaRPr lang="en-US"/>
          </a:p>
        </p:txBody>
      </p:sp>
    </p:spTree>
    <p:extLst>
      <p:ext uri="{BB962C8B-B14F-4D97-AF65-F5344CB8AC3E}">
        <p14:creationId xmlns:p14="http://schemas.microsoft.com/office/powerpoint/2010/main" val="621533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Matching was better for food, grokking better for salt-shakers</a:t>
            </a:r>
          </a:p>
          <a:p>
            <a:pPr marL="171450" indent="-171450">
              <a:buFontTx/>
              <a:buChar char="-"/>
            </a:pPr>
            <a:r>
              <a:rPr lang="en-US" dirty="0" smtClean="0"/>
              <a:t>Why?</a:t>
            </a:r>
          </a:p>
          <a:p>
            <a:pPr marL="628650" lvl="1" indent="-171450">
              <a:buFontTx/>
              <a:buChar char="-"/>
            </a:pPr>
            <a:r>
              <a:rPr lang="en-US" dirty="0" smtClean="0"/>
              <a:t>The</a:t>
            </a:r>
            <a:r>
              <a:rPr lang="en-US" baseline="0" dirty="0" smtClean="0"/>
              <a:t> factors of saltshaker decision making is more visible</a:t>
            </a:r>
          </a:p>
          <a:p>
            <a:pPr marL="1085850" lvl="2" indent="-171450">
              <a:buFontTx/>
              <a:buChar char="-"/>
            </a:pPr>
            <a:r>
              <a:rPr lang="en-US" baseline="0" dirty="0" smtClean="0"/>
              <a:t>When we tried clustering by taste, we saw more surprised in how food groups: overfitting mental models</a:t>
            </a:r>
          </a:p>
          <a:p>
            <a:pPr marL="1085850" lvl="2" indent="-171450">
              <a:buFontTx/>
              <a:buChar char="-"/>
            </a:pPr>
            <a:r>
              <a:rPr lang="en-US" baseline="0" dirty="0" smtClean="0"/>
              <a:t>In a complex space like food, you may need more profiling examples</a:t>
            </a:r>
          </a:p>
          <a:p>
            <a:pPr marL="171450" lvl="0" indent="-171450">
              <a:buFontTx/>
              <a:buChar char="-"/>
            </a:pPr>
            <a:r>
              <a:rPr lang="en-US" baseline="0" dirty="0" smtClean="0"/>
              <a:t>If you can afford it, added people to matching keeps improving quality</a:t>
            </a:r>
          </a:p>
          <a:p>
            <a:pPr marL="628650" lvl="1" indent="-171450">
              <a:buFontTx/>
              <a:buChar char="-"/>
            </a:pPr>
            <a:r>
              <a:rPr lang="en-US" baseline="0" dirty="0" smtClean="0"/>
              <a:t>In grokking, you only need a few people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57</a:t>
            </a:fld>
            <a:endParaRPr lang="en-US"/>
          </a:p>
        </p:txBody>
      </p:sp>
    </p:spTree>
    <p:extLst>
      <p:ext uri="{BB962C8B-B14F-4D97-AF65-F5344CB8AC3E}">
        <p14:creationId xmlns:p14="http://schemas.microsoft.com/office/powerpoint/2010/main" val="2403905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58</a:t>
            </a:fld>
            <a:endParaRPr lang="en-US"/>
          </a:p>
        </p:txBody>
      </p:sp>
    </p:spTree>
    <p:extLst>
      <p:ext uri="{BB962C8B-B14F-4D97-AF65-F5344CB8AC3E}">
        <p14:creationId xmlns:p14="http://schemas.microsoft.com/office/powerpoint/2010/main" val="3007321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61</a:t>
            </a:fld>
            <a:endParaRPr lang="en-US"/>
          </a:p>
        </p:txBody>
      </p:sp>
    </p:spTree>
    <p:extLst>
      <p:ext uri="{BB962C8B-B14F-4D97-AF65-F5344CB8AC3E}">
        <p14:creationId xmlns:p14="http://schemas.microsoft.com/office/powerpoint/2010/main" val="1397414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62</a:t>
            </a:fld>
            <a:endParaRPr lang="en-US"/>
          </a:p>
        </p:txBody>
      </p:sp>
    </p:spTree>
    <p:extLst>
      <p:ext uri="{BB962C8B-B14F-4D97-AF65-F5344CB8AC3E}">
        <p14:creationId xmlns:p14="http://schemas.microsoft.com/office/powerpoint/2010/main" val="710173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8578D-3A8C-4DC2-9C29-8426F34223A4}" type="slidenum">
              <a:rPr lang="en-US" smtClean="0"/>
              <a:t>63</a:t>
            </a:fld>
            <a:endParaRPr lang="en-US"/>
          </a:p>
        </p:txBody>
      </p:sp>
    </p:spTree>
    <p:extLst>
      <p:ext uri="{BB962C8B-B14F-4D97-AF65-F5344CB8AC3E}">
        <p14:creationId xmlns:p14="http://schemas.microsoft.com/office/powerpoint/2010/main" val="140237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extLst>
      <p:ext uri="{BB962C8B-B14F-4D97-AF65-F5344CB8AC3E}">
        <p14:creationId xmlns:p14="http://schemas.microsoft.com/office/powerpoint/2010/main" val="318922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extLst>
      <p:ext uri="{BB962C8B-B14F-4D97-AF65-F5344CB8AC3E}">
        <p14:creationId xmlns:p14="http://schemas.microsoft.com/office/powerpoint/2010/main" val="72125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7</a:t>
            </a:fld>
            <a:endParaRPr lang="en-US"/>
          </a:p>
        </p:txBody>
      </p:sp>
    </p:spTree>
    <p:extLst>
      <p:ext uri="{BB962C8B-B14F-4D97-AF65-F5344CB8AC3E}">
        <p14:creationId xmlns:p14="http://schemas.microsoft.com/office/powerpoint/2010/main" val="239757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a:t>
            </a:r>
            <a:r>
              <a:rPr lang="en-US" baseline="0" dirty="0" smtClean="0"/>
              <a:t> brings me to my problem. Crowds are great because they’re perceptive, clever, and dynamic. This makes them good at things algorithms aren’t good at. But that also contributes to predictable and unpredictable biases.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8</a:t>
            </a:fld>
            <a:endParaRPr lang="en-US"/>
          </a:p>
        </p:txBody>
      </p:sp>
    </p:spTree>
    <p:extLst>
      <p:ext uri="{BB962C8B-B14F-4D97-AF65-F5344CB8AC3E}">
        <p14:creationId xmlns:p14="http://schemas.microsoft.com/office/powerpoint/2010/main" val="91877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now to the goal I stated at the start: maximizing data quality.</a:t>
            </a:r>
          </a:p>
          <a:p>
            <a:endParaRPr lang="en-US" baseline="0" dirty="0" smtClean="0"/>
          </a:p>
          <a:p>
            <a:r>
              <a:rPr lang="en-US" baseline="0" dirty="0" smtClean="0"/>
              <a:t>How do you get good, reliable contributions?</a:t>
            </a:r>
          </a:p>
          <a:p>
            <a:endParaRPr lang="en-US" baseline="0" dirty="0" smtClean="0"/>
          </a:p>
          <a:p>
            <a:pPr marL="0" marR="0" indent="0" algn="l" defTabSz="914340" rtl="0" eaLnBrk="1" fontAlgn="auto" latinLnBrk="0" hangingPunct="1">
              <a:lnSpc>
                <a:spcPct val="100000"/>
              </a:lnSpc>
              <a:spcBef>
                <a:spcPts val="0"/>
              </a:spcBef>
              <a:spcAft>
                <a:spcPts val="0"/>
              </a:spcAft>
              <a:buClrTx/>
              <a:buSzTx/>
              <a:buFontTx/>
              <a:buNone/>
              <a:tabLst/>
              <a:defRPr/>
            </a:pPr>
            <a:r>
              <a:rPr lang="en-US" dirty="0" smtClean="0"/>
              <a:t>There are a number of places to focus on.</a:t>
            </a:r>
            <a:r>
              <a:rPr lang="en-US" baseline="0" dirty="0" smtClean="0"/>
              <a:t> For this study I looked at three.</a:t>
            </a:r>
            <a:endParaRPr lang="id-ID"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10</a:t>
            </a:fld>
            <a:endParaRPr lang="en-US"/>
          </a:p>
        </p:txBody>
      </p:sp>
    </p:spTree>
    <p:extLst>
      <p:ext uri="{BB962C8B-B14F-4D97-AF65-F5344CB8AC3E}">
        <p14:creationId xmlns:p14="http://schemas.microsoft.com/office/powerpoint/2010/main" val="894300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313D57-A45B-4550-9E39-0D17023F1849}" type="datetime1">
              <a:rPr lang="en-US" smtClean="0"/>
              <a:t>9/20/2015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00156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9/20/2015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672AC0-BD09-EC40-A92E-445E65D7E869}" type="datetime1">
              <a:rPr lang="en-US" smtClean="0"/>
              <a:t>9/20/2015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6E624-28B4-A541-ABAD-300816719FEE}" type="slidenum">
              <a:rPr lang="en-US" smtClean="0"/>
              <a:t>‹#›</a:t>
            </a:fld>
            <a:endParaRPr lang="en-US"/>
          </a:p>
        </p:txBody>
      </p:sp>
    </p:spTree>
    <p:extLst>
      <p:ext uri="{BB962C8B-B14F-4D97-AF65-F5344CB8AC3E}">
        <p14:creationId xmlns:p14="http://schemas.microsoft.com/office/powerpoint/2010/main" val="335316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6" r:id="rId5"/>
    <p:sldLayoutId id="2147483687" r:id="rId6"/>
    <p:sldLayoutId id="2147483689" r:id="rId7"/>
    <p:sldLayoutId id="2147483690" r:id="rId8"/>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5.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45.xml.rels><?xml version="1.0" encoding="UTF-8" standalone="yes"?>
<Relationships xmlns="http://schemas.openxmlformats.org/package/2006/relationships"><Relationship Id="rId13" Type="http://schemas.openxmlformats.org/officeDocument/2006/relationships/image" Target="../media/image33.jpeg"/><Relationship Id="rId18" Type="http://schemas.openxmlformats.org/officeDocument/2006/relationships/image" Target="../media/image38.jpeg"/><Relationship Id="rId26" Type="http://schemas.openxmlformats.org/officeDocument/2006/relationships/image" Target="../media/image46.jpeg"/><Relationship Id="rId39" Type="http://schemas.openxmlformats.org/officeDocument/2006/relationships/image" Target="../media/image59.jpeg"/><Relationship Id="rId21" Type="http://schemas.openxmlformats.org/officeDocument/2006/relationships/image" Target="../media/image41.jpeg"/><Relationship Id="rId34" Type="http://schemas.openxmlformats.org/officeDocument/2006/relationships/image" Target="../media/image54.jpeg"/><Relationship Id="rId42" Type="http://schemas.openxmlformats.org/officeDocument/2006/relationships/image" Target="../media/image62.jpeg"/><Relationship Id="rId47" Type="http://schemas.openxmlformats.org/officeDocument/2006/relationships/image" Target="../media/image67.jpeg"/><Relationship Id="rId50" Type="http://schemas.openxmlformats.org/officeDocument/2006/relationships/image" Target="../media/image70.jpeg"/><Relationship Id="rId55" Type="http://schemas.openxmlformats.org/officeDocument/2006/relationships/image" Target="../media/image75.jpeg"/><Relationship Id="rId63" Type="http://schemas.openxmlformats.org/officeDocument/2006/relationships/image" Target="../media/image83.jpeg"/><Relationship Id="rId68" Type="http://schemas.openxmlformats.org/officeDocument/2006/relationships/image" Target="../media/image88.jpeg"/><Relationship Id="rId76" Type="http://schemas.openxmlformats.org/officeDocument/2006/relationships/image" Target="../media/image96.jpeg"/><Relationship Id="rId84" Type="http://schemas.openxmlformats.org/officeDocument/2006/relationships/image" Target="../media/image104.jpg"/><Relationship Id="rId89" Type="http://schemas.openxmlformats.org/officeDocument/2006/relationships/image" Target="../media/image109.jpeg"/><Relationship Id="rId7" Type="http://schemas.openxmlformats.org/officeDocument/2006/relationships/image" Target="../media/image27.jpeg"/><Relationship Id="rId71" Type="http://schemas.openxmlformats.org/officeDocument/2006/relationships/image" Target="../media/image91.jpeg"/><Relationship Id="rId92" Type="http://schemas.openxmlformats.org/officeDocument/2006/relationships/image" Target="../media/image18.jpg"/><Relationship Id="rId2" Type="http://schemas.openxmlformats.org/officeDocument/2006/relationships/image" Target="../media/image22.jpeg"/><Relationship Id="rId16" Type="http://schemas.openxmlformats.org/officeDocument/2006/relationships/image" Target="../media/image36.jpeg"/><Relationship Id="rId29" Type="http://schemas.openxmlformats.org/officeDocument/2006/relationships/image" Target="../media/image49.jpeg"/><Relationship Id="rId11" Type="http://schemas.openxmlformats.org/officeDocument/2006/relationships/image" Target="../media/image31.jpeg"/><Relationship Id="rId24" Type="http://schemas.openxmlformats.org/officeDocument/2006/relationships/image" Target="../media/image44.jpeg"/><Relationship Id="rId32" Type="http://schemas.openxmlformats.org/officeDocument/2006/relationships/image" Target="../media/image52.jpg"/><Relationship Id="rId37" Type="http://schemas.openxmlformats.org/officeDocument/2006/relationships/image" Target="../media/image57.jpeg"/><Relationship Id="rId40" Type="http://schemas.openxmlformats.org/officeDocument/2006/relationships/image" Target="../media/image60.jpeg"/><Relationship Id="rId45" Type="http://schemas.openxmlformats.org/officeDocument/2006/relationships/image" Target="../media/image65.jpeg"/><Relationship Id="rId53" Type="http://schemas.openxmlformats.org/officeDocument/2006/relationships/image" Target="../media/image73.jpeg"/><Relationship Id="rId58" Type="http://schemas.openxmlformats.org/officeDocument/2006/relationships/image" Target="../media/image78.jpeg"/><Relationship Id="rId66" Type="http://schemas.openxmlformats.org/officeDocument/2006/relationships/image" Target="../media/image86.jpeg"/><Relationship Id="rId74" Type="http://schemas.openxmlformats.org/officeDocument/2006/relationships/image" Target="../media/image94.jpeg"/><Relationship Id="rId79" Type="http://schemas.openxmlformats.org/officeDocument/2006/relationships/image" Target="../media/image99.jpeg"/><Relationship Id="rId87" Type="http://schemas.openxmlformats.org/officeDocument/2006/relationships/image" Target="../media/image107.jpeg"/><Relationship Id="rId5" Type="http://schemas.openxmlformats.org/officeDocument/2006/relationships/image" Target="../media/image25.jpeg"/><Relationship Id="rId61" Type="http://schemas.openxmlformats.org/officeDocument/2006/relationships/image" Target="../media/image81.jpeg"/><Relationship Id="rId82" Type="http://schemas.openxmlformats.org/officeDocument/2006/relationships/image" Target="../media/image102.jpeg"/><Relationship Id="rId90" Type="http://schemas.openxmlformats.org/officeDocument/2006/relationships/image" Target="../media/image110.jpeg"/><Relationship Id="rId19" Type="http://schemas.openxmlformats.org/officeDocument/2006/relationships/image" Target="../media/image39.jpeg"/><Relationship Id="rId14" Type="http://schemas.openxmlformats.org/officeDocument/2006/relationships/image" Target="../media/image34.jpeg"/><Relationship Id="rId22" Type="http://schemas.openxmlformats.org/officeDocument/2006/relationships/image" Target="../media/image42.jpeg"/><Relationship Id="rId27" Type="http://schemas.openxmlformats.org/officeDocument/2006/relationships/image" Target="../media/image47.jpeg"/><Relationship Id="rId30" Type="http://schemas.openxmlformats.org/officeDocument/2006/relationships/image" Target="../media/image50.jpeg"/><Relationship Id="rId35" Type="http://schemas.openxmlformats.org/officeDocument/2006/relationships/image" Target="../media/image55.jpeg"/><Relationship Id="rId43" Type="http://schemas.openxmlformats.org/officeDocument/2006/relationships/image" Target="../media/image63.jpeg"/><Relationship Id="rId48" Type="http://schemas.openxmlformats.org/officeDocument/2006/relationships/image" Target="../media/image68.jpeg"/><Relationship Id="rId56" Type="http://schemas.openxmlformats.org/officeDocument/2006/relationships/image" Target="../media/image76.jpeg"/><Relationship Id="rId64" Type="http://schemas.openxmlformats.org/officeDocument/2006/relationships/image" Target="../media/image84.jpeg"/><Relationship Id="rId69" Type="http://schemas.openxmlformats.org/officeDocument/2006/relationships/image" Target="../media/image89.jpeg"/><Relationship Id="rId77" Type="http://schemas.openxmlformats.org/officeDocument/2006/relationships/image" Target="../media/image97.jpeg"/><Relationship Id="rId8" Type="http://schemas.openxmlformats.org/officeDocument/2006/relationships/image" Target="../media/image28.jpeg"/><Relationship Id="rId51" Type="http://schemas.openxmlformats.org/officeDocument/2006/relationships/image" Target="../media/image71.jpeg"/><Relationship Id="rId72" Type="http://schemas.openxmlformats.org/officeDocument/2006/relationships/image" Target="../media/image92.jpeg"/><Relationship Id="rId80" Type="http://schemas.openxmlformats.org/officeDocument/2006/relationships/image" Target="../media/image100.jpeg"/><Relationship Id="rId85" Type="http://schemas.openxmlformats.org/officeDocument/2006/relationships/image" Target="../media/image105.jpeg"/><Relationship Id="rId3" Type="http://schemas.openxmlformats.org/officeDocument/2006/relationships/image" Target="../media/image23.jpeg"/><Relationship Id="rId12" Type="http://schemas.openxmlformats.org/officeDocument/2006/relationships/image" Target="../media/image32.jpeg"/><Relationship Id="rId17" Type="http://schemas.openxmlformats.org/officeDocument/2006/relationships/image" Target="../media/image37.jpeg"/><Relationship Id="rId25" Type="http://schemas.openxmlformats.org/officeDocument/2006/relationships/image" Target="../media/image45.jpeg"/><Relationship Id="rId33" Type="http://schemas.openxmlformats.org/officeDocument/2006/relationships/image" Target="../media/image53.jpeg"/><Relationship Id="rId38" Type="http://schemas.openxmlformats.org/officeDocument/2006/relationships/image" Target="../media/image58.jpeg"/><Relationship Id="rId46" Type="http://schemas.openxmlformats.org/officeDocument/2006/relationships/image" Target="../media/image66.jpeg"/><Relationship Id="rId59" Type="http://schemas.openxmlformats.org/officeDocument/2006/relationships/image" Target="../media/image79.jpeg"/><Relationship Id="rId67" Type="http://schemas.openxmlformats.org/officeDocument/2006/relationships/image" Target="../media/image87.jpeg"/><Relationship Id="rId20" Type="http://schemas.openxmlformats.org/officeDocument/2006/relationships/image" Target="../media/image40.jpeg"/><Relationship Id="rId41" Type="http://schemas.openxmlformats.org/officeDocument/2006/relationships/image" Target="../media/image61.jpg"/><Relationship Id="rId54" Type="http://schemas.openxmlformats.org/officeDocument/2006/relationships/image" Target="../media/image74.jpeg"/><Relationship Id="rId62" Type="http://schemas.openxmlformats.org/officeDocument/2006/relationships/image" Target="../media/image82.jpeg"/><Relationship Id="rId70" Type="http://schemas.openxmlformats.org/officeDocument/2006/relationships/image" Target="../media/image90.jpeg"/><Relationship Id="rId75" Type="http://schemas.openxmlformats.org/officeDocument/2006/relationships/image" Target="../media/image95.jpeg"/><Relationship Id="rId83" Type="http://schemas.openxmlformats.org/officeDocument/2006/relationships/image" Target="../media/image103.jpeg"/><Relationship Id="rId88" Type="http://schemas.openxmlformats.org/officeDocument/2006/relationships/image" Target="../media/image108.jpeg"/><Relationship Id="rId91" Type="http://schemas.openxmlformats.org/officeDocument/2006/relationships/image" Target="../media/image111.jpeg"/><Relationship Id="rId1" Type="http://schemas.openxmlformats.org/officeDocument/2006/relationships/slideLayout" Target="../slideLayouts/slideLayout2.xml"/><Relationship Id="rId6" Type="http://schemas.openxmlformats.org/officeDocument/2006/relationships/image" Target="../media/image26.jpeg"/><Relationship Id="rId15" Type="http://schemas.openxmlformats.org/officeDocument/2006/relationships/image" Target="../media/image35.jpeg"/><Relationship Id="rId23" Type="http://schemas.openxmlformats.org/officeDocument/2006/relationships/image" Target="../media/image43.jpeg"/><Relationship Id="rId28" Type="http://schemas.openxmlformats.org/officeDocument/2006/relationships/image" Target="../media/image48.jpeg"/><Relationship Id="rId36" Type="http://schemas.openxmlformats.org/officeDocument/2006/relationships/image" Target="../media/image56.jpeg"/><Relationship Id="rId49" Type="http://schemas.openxmlformats.org/officeDocument/2006/relationships/image" Target="../media/image69.jpeg"/><Relationship Id="rId57" Type="http://schemas.openxmlformats.org/officeDocument/2006/relationships/image" Target="../media/image77.jpeg"/><Relationship Id="rId10" Type="http://schemas.openxmlformats.org/officeDocument/2006/relationships/image" Target="../media/image30.jpeg"/><Relationship Id="rId31" Type="http://schemas.openxmlformats.org/officeDocument/2006/relationships/image" Target="../media/image51.jpeg"/><Relationship Id="rId44" Type="http://schemas.openxmlformats.org/officeDocument/2006/relationships/image" Target="../media/image64.jpeg"/><Relationship Id="rId52" Type="http://schemas.openxmlformats.org/officeDocument/2006/relationships/image" Target="../media/image72.jpeg"/><Relationship Id="rId60" Type="http://schemas.openxmlformats.org/officeDocument/2006/relationships/image" Target="../media/image80.jpeg"/><Relationship Id="rId65" Type="http://schemas.openxmlformats.org/officeDocument/2006/relationships/image" Target="../media/image85.jpeg"/><Relationship Id="rId73" Type="http://schemas.openxmlformats.org/officeDocument/2006/relationships/image" Target="../media/image93.jpeg"/><Relationship Id="rId78" Type="http://schemas.openxmlformats.org/officeDocument/2006/relationships/image" Target="../media/image98.jpeg"/><Relationship Id="rId81" Type="http://schemas.openxmlformats.org/officeDocument/2006/relationships/image" Target="../media/image101.jpeg"/><Relationship Id="rId86" Type="http://schemas.openxmlformats.org/officeDocument/2006/relationships/image" Target="../media/image106.jpeg"/><Relationship Id="rId4" Type="http://schemas.openxmlformats.org/officeDocument/2006/relationships/image" Target="../media/image24.jpeg"/><Relationship Id="rId9" Type="http://schemas.openxmlformats.org/officeDocument/2006/relationships/image" Target="../media/image29.jpeg"/></Relationships>
</file>

<file path=ppt/slides/_rels/slide46.xml.rels><?xml version="1.0" encoding="UTF-8" standalone="yes"?>
<Relationships xmlns="http://schemas.openxmlformats.org/package/2006/relationships"><Relationship Id="rId26" Type="http://schemas.openxmlformats.org/officeDocument/2006/relationships/image" Target="../media/image132.jpeg"/><Relationship Id="rId21" Type="http://schemas.openxmlformats.org/officeDocument/2006/relationships/image" Target="../media/image127.jpeg"/><Relationship Id="rId34" Type="http://schemas.openxmlformats.org/officeDocument/2006/relationships/image" Target="../media/image140.jpeg"/><Relationship Id="rId42" Type="http://schemas.openxmlformats.org/officeDocument/2006/relationships/image" Target="../media/image146.jpeg"/><Relationship Id="rId47" Type="http://schemas.openxmlformats.org/officeDocument/2006/relationships/image" Target="../media/image151.jpg"/><Relationship Id="rId50" Type="http://schemas.openxmlformats.org/officeDocument/2006/relationships/image" Target="../media/image154.jpeg"/><Relationship Id="rId55" Type="http://schemas.openxmlformats.org/officeDocument/2006/relationships/image" Target="../media/image54.jpeg"/><Relationship Id="rId63" Type="http://schemas.openxmlformats.org/officeDocument/2006/relationships/image" Target="../media/image158.jpeg"/><Relationship Id="rId68" Type="http://schemas.openxmlformats.org/officeDocument/2006/relationships/image" Target="../media/image162.jpeg"/><Relationship Id="rId76" Type="http://schemas.openxmlformats.org/officeDocument/2006/relationships/image" Target="../media/image170.jpg"/><Relationship Id="rId84" Type="http://schemas.openxmlformats.org/officeDocument/2006/relationships/image" Target="../media/image178.jpeg"/><Relationship Id="rId89" Type="http://schemas.openxmlformats.org/officeDocument/2006/relationships/image" Target="../media/image182.jpeg"/><Relationship Id="rId97" Type="http://schemas.openxmlformats.org/officeDocument/2006/relationships/image" Target="../media/image190.jpeg"/><Relationship Id="rId7" Type="http://schemas.microsoft.com/office/2007/relationships/hdphoto" Target="../media/hdphoto2.wdp"/><Relationship Id="rId71" Type="http://schemas.openxmlformats.org/officeDocument/2006/relationships/image" Target="../media/image165.jpg"/><Relationship Id="rId92" Type="http://schemas.openxmlformats.org/officeDocument/2006/relationships/image" Target="../media/image185.jpeg"/><Relationship Id="rId2" Type="http://schemas.openxmlformats.org/officeDocument/2006/relationships/image" Target="../media/image18.jpg"/><Relationship Id="rId16" Type="http://schemas.openxmlformats.org/officeDocument/2006/relationships/image" Target="../media/image122.jpeg"/><Relationship Id="rId29" Type="http://schemas.openxmlformats.org/officeDocument/2006/relationships/image" Target="../media/image135.jpeg"/><Relationship Id="rId11" Type="http://schemas.openxmlformats.org/officeDocument/2006/relationships/image" Target="../media/image117.jpeg"/><Relationship Id="rId24" Type="http://schemas.openxmlformats.org/officeDocument/2006/relationships/image" Target="../media/image130.jpeg"/><Relationship Id="rId32" Type="http://schemas.openxmlformats.org/officeDocument/2006/relationships/image" Target="../media/image138.jpeg"/><Relationship Id="rId37" Type="http://schemas.openxmlformats.org/officeDocument/2006/relationships/image" Target="../media/image142.jpg"/><Relationship Id="rId40" Type="http://schemas.openxmlformats.org/officeDocument/2006/relationships/image" Target="../media/image144.jpg"/><Relationship Id="rId45" Type="http://schemas.openxmlformats.org/officeDocument/2006/relationships/image" Target="../media/image149.jpg"/><Relationship Id="rId53" Type="http://schemas.openxmlformats.org/officeDocument/2006/relationships/image" Target="../media/image48.jpeg"/><Relationship Id="rId58" Type="http://schemas.openxmlformats.org/officeDocument/2006/relationships/image" Target="../media/image70.jpeg"/><Relationship Id="rId66" Type="http://schemas.openxmlformats.org/officeDocument/2006/relationships/image" Target="../media/image160.jpeg"/><Relationship Id="rId74" Type="http://schemas.openxmlformats.org/officeDocument/2006/relationships/image" Target="../media/image168.jpg"/><Relationship Id="rId79" Type="http://schemas.openxmlformats.org/officeDocument/2006/relationships/image" Target="../media/image173.jpeg"/><Relationship Id="rId87" Type="http://schemas.openxmlformats.org/officeDocument/2006/relationships/image" Target="../media/image21.jpg"/><Relationship Id="rId5" Type="http://schemas.microsoft.com/office/2007/relationships/hdphoto" Target="../media/hdphoto1.wdp"/><Relationship Id="rId61" Type="http://schemas.openxmlformats.org/officeDocument/2006/relationships/image" Target="../media/image86.jpeg"/><Relationship Id="rId82" Type="http://schemas.openxmlformats.org/officeDocument/2006/relationships/image" Target="../media/image176.jpeg"/><Relationship Id="rId90" Type="http://schemas.openxmlformats.org/officeDocument/2006/relationships/image" Target="../media/image183.jpeg"/><Relationship Id="rId95" Type="http://schemas.openxmlformats.org/officeDocument/2006/relationships/image" Target="../media/image188.jpeg"/><Relationship Id="rId19" Type="http://schemas.openxmlformats.org/officeDocument/2006/relationships/image" Target="../media/image125.jpeg"/><Relationship Id="rId14" Type="http://schemas.openxmlformats.org/officeDocument/2006/relationships/image" Target="../media/image120.jpeg"/><Relationship Id="rId22" Type="http://schemas.openxmlformats.org/officeDocument/2006/relationships/image" Target="../media/image128.jpeg"/><Relationship Id="rId27" Type="http://schemas.openxmlformats.org/officeDocument/2006/relationships/image" Target="../media/image133.jpeg"/><Relationship Id="rId30" Type="http://schemas.openxmlformats.org/officeDocument/2006/relationships/image" Target="../media/image136.jpeg"/><Relationship Id="rId35" Type="http://schemas.openxmlformats.org/officeDocument/2006/relationships/image" Target="../media/image104.jpg"/><Relationship Id="rId43" Type="http://schemas.openxmlformats.org/officeDocument/2006/relationships/image" Target="../media/image147.jpeg"/><Relationship Id="rId48" Type="http://schemas.openxmlformats.org/officeDocument/2006/relationships/image" Target="../media/image152.jpeg"/><Relationship Id="rId56" Type="http://schemas.openxmlformats.org/officeDocument/2006/relationships/image" Target="../media/image59.jpeg"/><Relationship Id="rId64" Type="http://schemas.openxmlformats.org/officeDocument/2006/relationships/image" Target="../media/image159.jpeg"/><Relationship Id="rId69" Type="http://schemas.openxmlformats.org/officeDocument/2006/relationships/image" Target="../media/image163.jpeg"/><Relationship Id="rId77" Type="http://schemas.openxmlformats.org/officeDocument/2006/relationships/image" Target="../media/image171.jpeg"/><Relationship Id="rId8" Type="http://schemas.openxmlformats.org/officeDocument/2006/relationships/image" Target="../media/image114.jpeg"/><Relationship Id="rId51" Type="http://schemas.openxmlformats.org/officeDocument/2006/relationships/image" Target="../media/image29.jpeg"/><Relationship Id="rId72" Type="http://schemas.openxmlformats.org/officeDocument/2006/relationships/image" Target="../media/image166.jpeg"/><Relationship Id="rId80" Type="http://schemas.openxmlformats.org/officeDocument/2006/relationships/image" Target="../media/image174.jpeg"/><Relationship Id="rId85" Type="http://schemas.openxmlformats.org/officeDocument/2006/relationships/image" Target="../media/image179.jpeg"/><Relationship Id="rId93" Type="http://schemas.openxmlformats.org/officeDocument/2006/relationships/image" Target="../media/image186.jpeg"/><Relationship Id="rId98" Type="http://schemas.openxmlformats.org/officeDocument/2006/relationships/image" Target="../media/image191.jpeg"/><Relationship Id="rId3" Type="http://schemas.openxmlformats.org/officeDocument/2006/relationships/image" Target="../media/image20.jpg"/><Relationship Id="rId12" Type="http://schemas.openxmlformats.org/officeDocument/2006/relationships/image" Target="../media/image118.jpeg"/><Relationship Id="rId17" Type="http://schemas.openxmlformats.org/officeDocument/2006/relationships/image" Target="../media/image123.jpeg"/><Relationship Id="rId25" Type="http://schemas.openxmlformats.org/officeDocument/2006/relationships/image" Target="../media/image131.jpeg"/><Relationship Id="rId33" Type="http://schemas.openxmlformats.org/officeDocument/2006/relationships/image" Target="../media/image139.jpeg"/><Relationship Id="rId38" Type="http://schemas.openxmlformats.org/officeDocument/2006/relationships/image" Target="../media/image143.jpg"/><Relationship Id="rId46" Type="http://schemas.openxmlformats.org/officeDocument/2006/relationships/image" Target="../media/image150.jpeg"/><Relationship Id="rId59" Type="http://schemas.openxmlformats.org/officeDocument/2006/relationships/image" Target="../media/image157.jpg"/><Relationship Id="rId67" Type="http://schemas.openxmlformats.org/officeDocument/2006/relationships/image" Target="../media/image161.jpeg"/><Relationship Id="rId20" Type="http://schemas.openxmlformats.org/officeDocument/2006/relationships/image" Target="../media/image126.jpeg"/><Relationship Id="rId41" Type="http://schemas.openxmlformats.org/officeDocument/2006/relationships/image" Target="../media/image145.jpg"/><Relationship Id="rId54" Type="http://schemas.openxmlformats.org/officeDocument/2006/relationships/image" Target="../media/image156.jpg"/><Relationship Id="rId62" Type="http://schemas.openxmlformats.org/officeDocument/2006/relationships/image" Target="../media/image92.jpeg"/><Relationship Id="rId70" Type="http://schemas.openxmlformats.org/officeDocument/2006/relationships/image" Target="../media/image164.jpeg"/><Relationship Id="rId75" Type="http://schemas.openxmlformats.org/officeDocument/2006/relationships/image" Target="../media/image169.jpeg"/><Relationship Id="rId83" Type="http://schemas.openxmlformats.org/officeDocument/2006/relationships/image" Target="../media/image177.jpeg"/><Relationship Id="rId88" Type="http://schemas.openxmlformats.org/officeDocument/2006/relationships/image" Target="../media/image181.jpeg"/><Relationship Id="rId91" Type="http://schemas.openxmlformats.org/officeDocument/2006/relationships/image" Target="../media/image184.jpeg"/><Relationship Id="rId96"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image" Target="../media/image113.png"/><Relationship Id="rId15" Type="http://schemas.openxmlformats.org/officeDocument/2006/relationships/image" Target="../media/image121.jpeg"/><Relationship Id="rId23" Type="http://schemas.openxmlformats.org/officeDocument/2006/relationships/image" Target="../media/image129.jpeg"/><Relationship Id="rId28" Type="http://schemas.openxmlformats.org/officeDocument/2006/relationships/image" Target="../media/image134.jpeg"/><Relationship Id="rId36" Type="http://schemas.openxmlformats.org/officeDocument/2006/relationships/image" Target="../media/image141.jpg"/><Relationship Id="rId49" Type="http://schemas.openxmlformats.org/officeDocument/2006/relationships/image" Target="../media/image153.jpg"/><Relationship Id="rId57" Type="http://schemas.openxmlformats.org/officeDocument/2006/relationships/image" Target="../media/image62.jpeg"/><Relationship Id="rId10" Type="http://schemas.openxmlformats.org/officeDocument/2006/relationships/image" Target="../media/image116.jpeg"/><Relationship Id="rId31" Type="http://schemas.openxmlformats.org/officeDocument/2006/relationships/image" Target="../media/image137.jpeg"/><Relationship Id="rId44" Type="http://schemas.openxmlformats.org/officeDocument/2006/relationships/image" Target="../media/image148.jpg"/><Relationship Id="rId52" Type="http://schemas.openxmlformats.org/officeDocument/2006/relationships/image" Target="../media/image155.jpeg"/><Relationship Id="rId60" Type="http://schemas.openxmlformats.org/officeDocument/2006/relationships/image" Target="../media/image80.jpeg"/><Relationship Id="rId65" Type="http://schemas.openxmlformats.org/officeDocument/2006/relationships/image" Target="../media/image108.jpeg"/><Relationship Id="rId73" Type="http://schemas.openxmlformats.org/officeDocument/2006/relationships/image" Target="../media/image167.jpeg"/><Relationship Id="rId78" Type="http://schemas.openxmlformats.org/officeDocument/2006/relationships/image" Target="../media/image172.jpeg"/><Relationship Id="rId81" Type="http://schemas.openxmlformats.org/officeDocument/2006/relationships/image" Target="../media/image175.jpeg"/><Relationship Id="rId86" Type="http://schemas.openxmlformats.org/officeDocument/2006/relationships/image" Target="../media/image180.jpeg"/><Relationship Id="rId94" Type="http://schemas.openxmlformats.org/officeDocument/2006/relationships/image" Target="../media/image187.jpeg"/><Relationship Id="rId4" Type="http://schemas.openxmlformats.org/officeDocument/2006/relationships/image" Target="../media/image112.png"/><Relationship Id="rId9" Type="http://schemas.openxmlformats.org/officeDocument/2006/relationships/image" Target="../media/image115.jpeg"/><Relationship Id="rId13" Type="http://schemas.openxmlformats.org/officeDocument/2006/relationships/image" Target="../media/image119.jpeg"/><Relationship Id="rId18" Type="http://schemas.openxmlformats.org/officeDocument/2006/relationships/image" Target="../media/image124.jpeg"/><Relationship Id="rId39" Type="http://schemas.openxmlformats.org/officeDocument/2006/relationships/image" Target="../media/image19.jpg"/></Relationships>
</file>

<file path=ppt/slides/_rels/slide47.xml.rels><?xml version="1.0" encoding="UTF-8" standalone="yes"?>
<Relationships xmlns="http://schemas.openxmlformats.org/package/2006/relationships"><Relationship Id="rId8" Type="http://schemas.openxmlformats.org/officeDocument/2006/relationships/image" Target="../media/image198.jpeg"/><Relationship Id="rId13" Type="http://schemas.openxmlformats.org/officeDocument/2006/relationships/image" Target="../media/image203.jpeg"/><Relationship Id="rId3" Type="http://schemas.openxmlformats.org/officeDocument/2006/relationships/image" Target="../media/image193.jpg"/><Relationship Id="rId7" Type="http://schemas.openxmlformats.org/officeDocument/2006/relationships/image" Target="../media/image197.jpg"/><Relationship Id="rId12" Type="http://schemas.openxmlformats.org/officeDocument/2006/relationships/image" Target="../media/image202.jpeg"/><Relationship Id="rId2" Type="http://schemas.openxmlformats.org/officeDocument/2006/relationships/image" Target="../media/image192.jpg"/><Relationship Id="rId1" Type="http://schemas.openxmlformats.org/officeDocument/2006/relationships/slideLayout" Target="../slideLayouts/slideLayout2.xml"/><Relationship Id="rId6" Type="http://schemas.openxmlformats.org/officeDocument/2006/relationships/image" Target="../media/image196.jpg"/><Relationship Id="rId11" Type="http://schemas.openxmlformats.org/officeDocument/2006/relationships/image" Target="../media/image201.jpeg"/><Relationship Id="rId5" Type="http://schemas.openxmlformats.org/officeDocument/2006/relationships/image" Target="../media/image195.jpg"/><Relationship Id="rId10" Type="http://schemas.openxmlformats.org/officeDocument/2006/relationships/image" Target="../media/image200.jpeg"/><Relationship Id="rId4" Type="http://schemas.openxmlformats.org/officeDocument/2006/relationships/image" Target="../media/image194.jpg"/><Relationship Id="rId9" Type="http://schemas.openxmlformats.org/officeDocument/2006/relationships/image" Target="../media/image199.jpeg"/><Relationship Id="rId14" Type="http://schemas.openxmlformats.org/officeDocument/2006/relationships/image" Target="../media/image204.jpeg"/></Relationships>
</file>

<file path=ppt/slides/_rels/slide48.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42.jpg"/><Relationship Id="rId13" Type="http://schemas.openxmlformats.org/officeDocument/2006/relationships/image" Target="../media/image215.jpeg"/><Relationship Id="rId18" Type="http://schemas.openxmlformats.org/officeDocument/2006/relationships/image" Target="../media/image220.jpeg"/><Relationship Id="rId3" Type="http://schemas.openxmlformats.org/officeDocument/2006/relationships/image" Target="../media/image207.jpg"/><Relationship Id="rId7" Type="http://schemas.openxmlformats.org/officeDocument/2006/relationships/image" Target="../media/image211.jpg"/><Relationship Id="rId12" Type="http://schemas.openxmlformats.org/officeDocument/2006/relationships/image" Target="../media/image214.jpeg"/><Relationship Id="rId17" Type="http://schemas.openxmlformats.org/officeDocument/2006/relationships/image" Target="../media/image219.jpeg"/><Relationship Id="rId2" Type="http://schemas.openxmlformats.org/officeDocument/2006/relationships/notesSlide" Target="../notesSlides/notesSlide32.xml"/><Relationship Id="rId16" Type="http://schemas.openxmlformats.org/officeDocument/2006/relationships/image" Target="../media/image218.jpeg"/><Relationship Id="rId1" Type="http://schemas.openxmlformats.org/officeDocument/2006/relationships/slideLayout" Target="../slideLayouts/slideLayout1.xml"/><Relationship Id="rId6" Type="http://schemas.openxmlformats.org/officeDocument/2006/relationships/image" Target="../media/image210.jpg"/><Relationship Id="rId11" Type="http://schemas.openxmlformats.org/officeDocument/2006/relationships/image" Target="../media/image213.jpeg"/><Relationship Id="rId5" Type="http://schemas.openxmlformats.org/officeDocument/2006/relationships/image" Target="../media/image209.jpg"/><Relationship Id="rId15" Type="http://schemas.openxmlformats.org/officeDocument/2006/relationships/image" Target="../media/image217.jpeg"/><Relationship Id="rId10" Type="http://schemas.openxmlformats.org/officeDocument/2006/relationships/image" Target="../media/image212.jpg"/><Relationship Id="rId4" Type="http://schemas.openxmlformats.org/officeDocument/2006/relationships/image" Target="../media/image208.jpg"/><Relationship Id="rId9" Type="http://schemas.openxmlformats.org/officeDocument/2006/relationships/image" Target="../media/image143.jpg"/><Relationship Id="rId14" Type="http://schemas.openxmlformats.org/officeDocument/2006/relationships/image" Target="../media/image216.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229.jpeg"/><Relationship Id="rId13" Type="http://schemas.openxmlformats.org/officeDocument/2006/relationships/image" Target="../media/image142.jpg"/><Relationship Id="rId18" Type="http://schemas.openxmlformats.org/officeDocument/2006/relationships/image" Target="../media/image154.jpeg"/><Relationship Id="rId26" Type="http://schemas.openxmlformats.org/officeDocument/2006/relationships/image" Target="../media/image70.jpeg"/><Relationship Id="rId39" Type="http://schemas.openxmlformats.org/officeDocument/2006/relationships/image" Target="../media/image240.jpeg"/><Relationship Id="rId3" Type="http://schemas.openxmlformats.org/officeDocument/2006/relationships/image" Target="../media/image224.jpeg"/><Relationship Id="rId21" Type="http://schemas.openxmlformats.org/officeDocument/2006/relationships/image" Target="../media/image48.jpeg"/><Relationship Id="rId34" Type="http://schemas.openxmlformats.org/officeDocument/2006/relationships/image" Target="../media/image21.jpg"/><Relationship Id="rId42" Type="http://schemas.openxmlformats.org/officeDocument/2006/relationships/image" Target="../media/image243.jpeg"/><Relationship Id="rId7" Type="http://schemas.openxmlformats.org/officeDocument/2006/relationships/image" Target="../media/image228.jpeg"/><Relationship Id="rId12" Type="http://schemas.openxmlformats.org/officeDocument/2006/relationships/image" Target="../media/image233.jpeg"/><Relationship Id="rId17" Type="http://schemas.openxmlformats.org/officeDocument/2006/relationships/image" Target="../media/image235.jpeg"/><Relationship Id="rId25" Type="http://schemas.openxmlformats.org/officeDocument/2006/relationships/image" Target="../media/image62.jpeg"/><Relationship Id="rId33" Type="http://schemas.openxmlformats.org/officeDocument/2006/relationships/image" Target="../media/image108.jpeg"/><Relationship Id="rId38" Type="http://schemas.openxmlformats.org/officeDocument/2006/relationships/image" Target="../media/image239.jpeg"/><Relationship Id="rId2" Type="http://schemas.openxmlformats.org/officeDocument/2006/relationships/image" Target="../media/image223.jpeg"/><Relationship Id="rId16" Type="http://schemas.openxmlformats.org/officeDocument/2006/relationships/image" Target="../media/image234.jpeg"/><Relationship Id="rId20" Type="http://schemas.openxmlformats.org/officeDocument/2006/relationships/image" Target="../media/image155.jpeg"/><Relationship Id="rId29" Type="http://schemas.openxmlformats.org/officeDocument/2006/relationships/image" Target="../media/image86.jpeg"/><Relationship Id="rId41" Type="http://schemas.openxmlformats.org/officeDocument/2006/relationships/image" Target="../media/image242.jpeg"/><Relationship Id="rId1" Type="http://schemas.openxmlformats.org/officeDocument/2006/relationships/slideLayout" Target="../slideLayouts/slideLayout2.xml"/><Relationship Id="rId6" Type="http://schemas.openxmlformats.org/officeDocument/2006/relationships/image" Target="../media/image227.jpeg"/><Relationship Id="rId11" Type="http://schemas.openxmlformats.org/officeDocument/2006/relationships/image" Target="../media/image232.jpeg"/><Relationship Id="rId24" Type="http://schemas.openxmlformats.org/officeDocument/2006/relationships/image" Target="../media/image59.jpeg"/><Relationship Id="rId32" Type="http://schemas.openxmlformats.org/officeDocument/2006/relationships/image" Target="../media/image159.jpeg"/><Relationship Id="rId37" Type="http://schemas.openxmlformats.org/officeDocument/2006/relationships/image" Target="../media/image238.jpeg"/><Relationship Id="rId40" Type="http://schemas.openxmlformats.org/officeDocument/2006/relationships/image" Target="../media/image241.jpeg"/><Relationship Id="rId45" Type="http://schemas.openxmlformats.org/officeDocument/2006/relationships/image" Target="../media/image246.jpeg"/><Relationship Id="rId5" Type="http://schemas.openxmlformats.org/officeDocument/2006/relationships/image" Target="../media/image226.jpeg"/><Relationship Id="rId15" Type="http://schemas.openxmlformats.org/officeDocument/2006/relationships/image" Target="../media/image19.jpg"/><Relationship Id="rId23" Type="http://schemas.openxmlformats.org/officeDocument/2006/relationships/image" Target="../media/image54.jpeg"/><Relationship Id="rId28" Type="http://schemas.openxmlformats.org/officeDocument/2006/relationships/image" Target="../media/image80.jpeg"/><Relationship Id="rId36" Type="http://schemas.openxmlformats.org/officeDocument/2006/relationships/image" Target="../media/image237.jpeg"/><Relationship Id="rId10" Type="http://schemas.openxmlformats.org/officeDocument/2006/relationships/image" Target="../media/image231.jpeg"/><Relationship Id="rId19" Type="http://schemas.openxmlformats.org/officeDocument/2006/relationships/image" Target="../media/image29.jpeg"/><Relationship Id="rId31" Type="http://schemas.openxmlformats.org/officeDocument/2006/relationships/image" Target="../media/image158.jpeg"/><Relationship Id="rId44" Type="http://schemas.openxmlformats.org/officeDocument/2006/relationships/image" Target="../media/image245.jpeg"/><Relationship Id="rId4" Type="http://schemas.openxmlformats.org/officeDocument/2006/relationships/image" Target="../media/image225.jpeg"/><Relationship Id="rId9" Type="http://schemas.openxmlformats.org/officeDocument/2006/relationships/image" Target="../media/image230.jpeg"/><Relationship Id="rId14" Type="http://schemas.openxmlformats.org/officeDocument/2006/relationships/image" Target="../media/image143.jpg"/><Relationship Id="rId22" Type="http://schemas.openxmlformats.org/officeDocument/2006/relationships/image" Target="../media/image156.jpg"/><Relationship Id="rId27" Type="http://schemas.openxmlformats.org/officeDocument/2006/relationships/image" Target="../media/image157.jpg"/><Relationship Id="rId30" Type="http://schemas.openxmlformats.org/officeDocument/2006/relationships/image" Target="../media/image92.jpeg"/><Relationship Id="rId35" Type="http://schemas.openxmlformats.org/officeDocument/2006/relationships/image" Target="../media/image236.jpeg"/><Relationship Id="rId43" Type="http://schemas.openxmlformats.org/officeDocument/2006/relationships/image" Target="../media/image24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39.emf"/><Relationship Id="rId4" Type="http://schemas.openxmlformats.org/officeDocument/2006/relationships/customXml" Target="../ink/ink8.xml"/><Relationship Id="rId9" Type="http://schemas.openxmlformats.org/officeDocument/2006/relationships/image" Target="../media/image41.emf"/></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1441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11</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11</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This study’s focus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12</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12</a:t>
            </a:fld>
            <a:endParaRPr lang="en-US" dirty="0"/>
          </a:p>
        </p:txBody>
      </p:sp>
      <p:grpSp>
        <p:nvGrpSpPr>
          <p:cNvPr id="2" name="Group 1"/>
          <p:cNvGrpSpPr/>
          <p:nvPr/>
        </p:nvGrpSpPr>
        <p:grpSpPr>
          <a:xfrm>
            <a:off x="563934" y="1520461"/>
            <a:ext cx="10523639" cy="1371706"/>
            <a:chOff x="563934" y="1520461"/>
            <a:chExt cx="10523639" cy="1371706"/>
          </a:xfrm>
        </p:grpSpPr>
        <p:cxnSp>
          <p:nvCxnSpPr>
            <p:cNvPr id="45" name="Straight Arrow Connector 44"/>
            <p:cNvCxnSpPr>
              <a:endCxn id="65" idx="3"/>
            </p:cNvCxnSpPr>
            <p:nvPr/>
          </p:nvCxnSpPr>
          <p:spPr>
            <a:xfrm flipV="1">
              <a:off x="1244600" y="2691285"/>
              <a:ext cx="3688988"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3" name="Group 2"/>
          <p:cNvGrpSpPr/>
          <p:nvPr/>
        </p:nvGrpSpPr>
        <p:grpSpPr>
          <a:xfrm>
            <a:off x="556271" y="3187046"/>
            <a:ext cx="10523639" cy="1371706"/>
            <a:chOff x="556271" y="3187046"/>
            <a:chExt cx="10523639" cy="1371706"/>
          </a:xfrm>
        </p:grpSpPr>
        <p:cxnSp>
          <p:nvCxnSpPr>
            <p:cNvPr id="61" name="Straight Arrow Connector 60"/>
            <p:cNvCxnSpPr>
              <a:endCxn id="75" idx="3"/>
            </p:cNvCxnSpPr>
            <p:nvPr/>
          </p:nvCxnSpPr>
          <p:spPr>
            <a:xfrm flipV="1">
              <a:off x="1117600" y="4357870"/>
              <a:ext cx="3808325"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5" name="Group 4"/>
          <p:cNvGrpSpPr/>
          <p:nvPr/>
        </p:nvGrpSpPr>
        <p:grpSpPr>
          <a:xfrm>
            <a:off x="546349" y="4836347"/>
            <a:ext cx="10661271" cy="1394026"/>
            <a:chOff x="546349" y="4836347"/>
            <a:chExt cx="10661271" cy="1394026"/>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13</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a:spLocks noChangeAspect="1"/>
          </p:cNvSpPr>
          <p:nvPr/>
        </p:nvSpPr>
        <p:spPr>
          <a:xfrm>
            <a:off x="401177" y="1653911"/>
            <a:ext cx="1851289" cy="18512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48" name="Oval 47"/>
          <p:cNvSpPr>
            <a:spLocks noChangeAspect="1"/>
          </p:cNvSpPr>
          <p:nvPr/>
        </p:nvSpPr>
        <p:spPr>
          <a:xfrm>
            <a:off x="6635465" y="1431360"/>
            <a:ext cx="2180833" cy="21808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8" name="Text Placeholder 7"/>
          <p:cNvSpPr>
            <a:spLocks noGrp="1"/>
          </p:cNvSpPr>
          <p:nvPr>
            <p:ph type="body" sz="quarter" idx="14"/>
          </p:nvPr>
        </p:nvSpPr>
        <p:spPr/>
        <p:txBody>
          <a:bodyPr/>
          <a:lstStyle/>
          <a:p>
            <a:r>
              <a:rPr lang="en-US" dirty="0" smtClean="0"/>
              <a:t>Scope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Tree>
    <p:extLst>
      <p:ext uri="{BB962C8B-B14F-4D97-AF65-F5344CB8AC3E}">
        <p14:creationId xmlns:p14="http://schemas.microsoft.com/office/powerpoint/2010/main" val="15183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EE2C88-6C8F-484D-AF69-578F576B1F44}" type="slidenum">
              <a:rPr lang="en-US" smtClean="0"/>
              <a:pPr/>
              <a:t>15</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15</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
        <p:nvSpPr>
          <p:cNvPr id="2" name="Text Placeholder 1"/>
          <p:cNvSpPr>
            <a:spLocks noGrp="1"/>
          </p:cNvSpPr>
          <p:nvPr>
            <p:ph type="body" sz="quarter" idx="14"/>
          </p:nvPr>
        </p:nvSpPr>
        <p:spPr/>
        <p:txBody>
          <a:bodyPr/>
          <a:lstStyle/>
          <a:p>
            <a:r>
              <a:rPr lang="en-US" b="1" dirty="0" smtClean="0"/>
              <a:t>Interpreting Objective Tasks For Paid Crowdsourcing</a:t>
            </a:r>
            <a:endParaRPr lang="en-US" b="1" dirty="0"/>
          </a:p>
        </p:txBody>
      </p:sp>
      <p:sp>
        <p:nvSpPr>
          <p:cNvPr id="3" name="TextBox 2"/>
          <p:cNvSpPr txBox="1"/>
          <p:nvPr/>
        </p:nvSpPr>
        <p:spPr>
          <a:xfrm>
            <a:off x="1392997" y="6283142"/>
            <a:ext cx="3404677" cy="523220"/>
          </a:xfrm>
          <a:prstGeom prst="rect">
            <a:avLst/>
          </a:prstGeom>
          <a:noFill/>
        </p:spPr>
        <p:txBody>
          <a:bodyPr wrap="square" rtlCol="0">
            <a:spAutoFit/>
          </a:bodyPr>
          <a:lstStyle/>
          <a:p>
            <a:r>
              <a:rPr lang="en-US" sz="1400" dirty="0" smtClean="0"/>
              <a:t>Work completed with Miles Efron, Katrina Fenlon, and Megan Senseney</a:t>
            </a:r>
            <a:endParaRPr lang="en-US" sz="1400" dirty="0"/>
          </a:p>
        </p:txBody>
      </p:sp>
    </p:spTree>
    <p:extLst>
      <p:ext uri="{BB962C8B-B14F-4D97-AF65-F5344CB8AC3E}">
        <p14:creationId xmlns:p14="http://schemas.microsoft.com/office/powerpoint/2010/main" val="411910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16</a:t>
            </a:fld>
            <a:endParaRPr lang="en-US" dirty="0"/>
          </a:p>
        </p:txBody>
      </p:sp>
      <p:sp>
        <p:nvSpPr>
          <p:cNvPr id="3" name="TextBox 2"/>
          <p:cNvSpPr txBox="1"/>
          <p:nvPr/>
        </p:nvSpPr>
        <p:spPr>
          <a:xfrm>
            <a:off x="533400" y="2849265"/>
            <a:ext cx="4038600" cy="923330"/>
          </a:xfrm>
          <a:prstGeom prst="rect">
            <a:avLst/>
          </a:prstGeom>
          <a:noFill/>
        </p:spPr>
        <p:txBody>
          <a:bodyPr wrap="square" rtlCol="0">
            <a:spAutoFit/>
          </a:bodyPr>
          <a:lstStyle/>
          <a:p>
            <a:r>
              <a:rPr lang="en-US" dirty="0" smtClean="0"/>
              <a:t>How can you determine if a contribution by a self-selected amateur is reliable?</a:t>
            </a:r>
            <a:endParaRPr lang="en-US" dirty="0"/>
          </a:p>
        </p:txBody>
      </p:sp>
      <p:sp>
        <p:nvSpPr>
          <p:cNvPr id="7" name="Oval 6"/>
          <p:cNvSpPr/>
          <p:nvPr/>
        </p:nvSpPr>
        <p:spPr>
          <a:xfrm>
            <a:off x="3993209" y="2498131"/>
            <a:ext cx="812799" cy="81279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68142" y="2676872"/>
            <a:ext cx="1268115" cy="1268115"/>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032721" y="3377011"/>
            <a:ext cx="778469" cy="77846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528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17</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17</a:t>
            </a:fld>
            <a:endParaRPr lang="en-US" dirty="0"/>
          </a:p>
        </p:txBody>
      </p:sp>
      <p:sp>
        <p:nvSpPr>
          <p:cNvPr id="52" name="Rounded Rectangle 51"/>
          <p:cNvSpPr/>
          <p:nvPr/>
        </p:nvSpPr>
        <p:spPr>
          <a:xfrm flipH="1">
            <a:off x="4787899" y="1320800"/>
            <a:ext cx="2400721" cy="1488140"/>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 raters grow more reliable over time?</a:t>
            </a:r>
          </a:p>
          <a:p>
            <a:pPr lvl="0" algn="ctr"/>
            <a:r>
              <a:rPr lang="en-US" sz="1400" dirty="0">
                <a:latin typeface="Didot"/>
                <a:cs typeface="Didot"/>
              </a:rPr>
              <a:t>Can you account for the rating distribution given the rater's experience? </a:t>
            </a:r>
          </a:p>
        </p:txBody>
      </p:sp>
      <p:sp>
        <p:nvSpPr>
          <p:cNvPr id="53" name="Rounded Rectangle 52"/>
          <p:cNvSpPr/>
          <p:nvPr/>
        </p:nvSpPr>
        <p:spPr>
          <a:xfrm flipH="1">
            <a:off x="7433831" y="2808940"/>
            <a:ext cx="2243568" cy="2106197"/>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smtClean="0">
                <a:latin typeface="Didot"/>
                <a:cs typeface="Didot"/>
              </a:rPr>
              <a:t>Does </a:t>
            </a:r>
            <a:r>
              <a:rPr lang="en-US" sz="1400" dirty="0">
                <a:latin typeface="Didot"/>
                <a:cs typeface="Didot"/>
              </a:rPr>
              <a:t>a rater's agreement or disagreement with other raters reflect their overall quality as a rater? We also investigated ways to quantify disagreement and to correct for it.</a:t>
            </a:r>
          </a:p>
        </p:txBody>
      </p:sp>
      <p:sp>
        <p:nvSpPr>
          <p:cNvPr id="54" name="Rounded Rectangle 53"/>
          <p:cNvSpPr/>
          <p:nvPr/>
        </p:nvSpPr>
        <p:spPr>
          <a:xfrm flipH="1">
            <a:off x="2177772" y="3677191"/>
            <a:ext cx="2521227" cy="1237945"/>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Does the length of time that a rater spends on a question reflect the quality of their rating?</a:t>
            </a:r>
          </a:p>
        </p:txBody>
      </p:sp>
      <p:grpSp>
        <p:nvGrpSpPr>
          <p:cNvPr id="10" name="Group 9"/>
          <p:cNvGrpSpPr/>
          <p:nvPr/>
        </p:nvGrpSpPr>
        <p:grpSpPr>
          <a:xfrm>
            <a:off x="5792636" y="3034541"/>
            <a:ext cx="285022"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11" name="Group 10"/>
          <p:cNvGrpSpPr/>
          <p:nvPr/>
        </p:nvGrpSpPr>
        <p:grpSpPr>
          <a:xfrm>
            <a:off x="8445904" y="5130642"/>
            <a:ext cx="285022"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2" name="Group 1"/>
          <p:cNvGrpSpPr/>
          <p:nvPr/>
        </p:nvGrpSpPr>
        <p:grpSpPr>
          <a:xfrm>
            <a:off x="3239571" y="5082929"/>
            <a:ext cx="285022"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sp>
        <p:nvSpPr>
          <p:cNvPr id="12" name="TextBox 11"/>
          <p:cNvSpPr txBox="1"/>
          <p:nvPr/>
        </p:nvSpPr>
        <p:spPr>
          <a:xfrm>
            <a:off x="2802455" y="3229954"/>
            <a:ext cx="1426646" cy="369332"/>
          </a:xfrm>
          <a:prstGeom prst="rect">
            <a:avLst/>
          </a:prstGeom>
          <a:noFill/>
        </p:spPr>
        <p:txBody>
          <a:bodyPr wrap="square" rtlCol="0">
            <a:spAutoFit/>
          </a:bodyPr>
          <a:lstStyle/>
          <a:p>
            <a:r>
              <a:rPr lang="en-US" dirty="0" smtClean="0">
                <a:latin typeface="+mj-lt"/>
              </a:rPr>
              <a:t>Temporality</a:t>
            </a:r>
            <a:endParaRPr lang="en-US" dirty="0">
              <a:latin typeface="+mj-lt"/>
            </a:endParaRPr>
          </a:p>
        </p:txBody>
      </p:sp>
      <p:sp>
        <p:nvSpPr>
          <p:cNvPr id="28" name="TextBox 27"/>
          <p:cNvSpPr txBox="1"/>
          <p:nvPr/>
        </p:nvSpPr>
        <p:spPr>
          <a:xfrm>
            <a:off x="5224635" y="841656"/>
            <a:ext cx="1426646" cy="369332"/>
          </a:xfrm>
          <a:prstGeom prst="rect">
            <a:avLst/>
          </a:prstGeom>
          <a:noFill/>
        </p:spPr>
        <p:txBody>
          <a:bodyPr wrap="square" rtlCol="0">
            <a:spAutoFit/>
          </a:bodyPr>
          <a:lstStyle/>
          <a:p>
            <a:r>
              <a:rPr lang="en-US" dirty="0" smtClean="0">
                <a:latin typeface="+mj-lt"/>
              </a:rPr>
              <a:t>Experience</a:t>
            </a:r>
            <a:endParaRPr lang="en-US" dirty="0">
              <a:latin typeface="+mj-lt"/>
            </a:endParaRPr>
          </a:p>
        </p:txBody>
      </p:sp>
      <p:sp>
        <p:nvSpPr>
          <p:cNvPr id="29" name="TextBox 28"/>
          <p:cNvSpPr txBox="1"/>
          <p:nvPr/>
        </p:nvSpPr>
        <p:spPr>
          <a:xfrm>
            <a:off x="7433831" y="2265300"/>
            <a:ext cx="2243567" cy="369332"/>
          </a:xfrm>
          <a:prstGeom prst="rect">
            <a:avLst/>
          </a:prstGeom>
          <a:noFill/>
        </p:spPr>
        <p:txBody>
          <a:bodyPr wrap="square" rtlCol="0">
            <a:spAutoFit/>
          </a:bodyPr>
          <a:lstStyle/>
          <a:p>
            <a:pPr algn="ctr"/>
            <a:r>
              <a:rPr lang="en-US" dirty="0" smtClean="0">
                <a:latin typeface="+mj-lt"/>
              </a:rPr>
              <a:t>Agreement</a:t>
            </a:r>
            <a:endParaRPr lang="en-US" dirty="0">
              <a:latin typeface="+mj-lt"/>
            </a:endParaRPr>
          </a:p>
        </p:txBody>
      </p:sp>
    </p:spTree>
    <p:extLst>
      <p:ext uri="{BB962C8B-B14F-4D97-AF65-F5344CB8AC3E}">
        <p14:creationId xmlns:p14="http://schemas.microsoft.com/office/powerpoint/2010/main" val="28924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Data</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18</a:t>
            </a:fld>
            <a:endParaRPr lang="en-US" dirty="0"/>
          </a:p>
        </p:txBody>
      </p:sp>
      <p:sp>
        <p:nvSpPr>
          <p:cNvPr id="9" name="Text Placeholder 8"/>
          <p:cNvSpPr>
            <a:spLocks noGrp="1"/>
          </p:cNvSpPr>
          <p:nvPr>
            <p:ph type="body" sz="quarter" idx="15"/>
          </p:nvPr>
        </p:nvSpPr>
        <p:spPr/>
        <p:txBody>
          <a:bodyPr/>
          <a:lstStyle/>
          <a:p>
            <a:r>
              <a:rPr lang="en-US" b="1" dirty="0" smtClean="0"/>
              <a:t>INTERPRETING OBJECTIVE TASKS FOR PAID CROWDSOURCING</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18</a:t>
            </a:fld>
            <a:endParaRPr lang="en-US" dirty="0"/>
          </a:p>
        </p:txBody>
      </p:sp>
      <p:sp>
        <p:nvSpPr>
          <p:cNvPr id="2" name="Rounded Rectangle 1"/>
          <p:cNvSpPr/>
          <p:nvPr/>
        </p:nvSpPr>
        <p:spPr>
          <a:xfrm>
            <a:off x="4783870" y="5299530"/>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32"/>
          <p:cNvSpPr txBox="1">
            <a:spLocks/>
          </p:cNvSpPr>
          <p:nvPr/>
        </p:nvSpPr>
        <p:spPr>
          <a:xfrm>
            <a:off x="7489860" y="2463799"/>
            <a:ext cx="4333789" cy="11645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smtClean="0">
                <a:solidFill>
                  <a:srgbClr val="262626"/>
                </a:solidFill>
                <a:latin typeface="+mn-lt"/>
              </a:rPr>
              <a:t>Sentiment </a:t>
            </a:r>
            <a:r>
              <a:rPr lang="en-US" sz="1400" dirty="0">
                <a:solidFill>
                  <a:srgbClr val="262626"/>
                </a:solidFill>
                <a:latin typeface="+mn-lt"/>
              </a:rPr>
              <a:t>ratings for a series of tweets also generated on Mechanical </a:t>
            </a:r>
            <a:r>
              <a:rPr lang="en-US" sz="1400" dirty="0" smtClean="0">
                <a:solidFill>
                  <a:srgbClr val="262626"/>
                </a:solidFill>
                <a:latin typeface="+mn-lt"/>
              </a:rPr>
              <a:t>Turk.</a:t>
            </a:r>
            <a:endParaRPr lang="en-US" sz="1400" dirty="0">
              <a:solidFill>
                <a:srgbClr val="262626"/>
              </a:solidFill>
              <a:latin typeface="+mn-lt"/>
            </a:endParaRPr>
          </a:p>
        </p:txBody>
      </p:sp>
      <p:sp>
        <p:nvSpPr>
          <p:cNvPr id="28" name="Text Placeholder 33"/>
          <p:cNvSpPr txBox="1">
            <a:spLocks/>
          </p:cNvSpPr>
          <p:nvPr/>
        </p:nvSpPr>
        <p:spPr>
          <a:xfrm>
            <a:off x="747619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Comparison Dataset: Twitter Sentiment Judgments</a:t>
            </a:r>
            <a:endParaRPr lang="en-AU" sz="1600" dirty="0">
              <a:solidFill>
                <a:schemeClr val="accent5"/>
              </a:solidFill>
              <a:latin typeface="+mj-lt"/>
            </a:endParaRPr>
          </a:p>
        </p:txBody>
      </p:sp>
      <p:sp>
        <p:nvSpPr>
          <p:cNvPr id="60" name="Rounded Rectangle 59"/>
          <p:cNvSpPr/>
          <p:nvPr/>
        </p:nvSpPr>
        <p:spPr>
          <a:xfrm>
            <a:off x="4783870" y="5015647"/>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4783870" y="4738621"/>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4783870" y="4454738"/>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783870" y="4170372"/>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79" name="Rounded Rectangle 78"/>
          <p:cNvSpPr/>
          <p:nvPr/>
        </p:nvSpPr>
        <p:spPr>
          <a:xfrm>
            <a:off x="4783870" y="3886489"/>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0" name="Rounded Rectangle 79"/>
          <p:cNvSpPr/>
          <p:nvPr/>
        </p:nvSpPr>
        <p:spPr>
          <a:xfrm>
            <a:off x="4783870" y="3609463"/>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1" name="Rounded Rectangle 80"/>
          <p:cNvSpPr/>
          <p:nvPr/>
        </p:nvSpPr>
        <p:spPr>
          <a:xfrm>
            <a:off x="4783870" y="3325580"/>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2" name="Rounded Rectangle 81"/>
          <p:cNvSpPr/>
          <p:nvPr/>
        </p:nvSpPr>
        <p:spPr>
          <a:xfrm>
            <a:off x="6156964" y="5299530"/>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ounded Rectangle 82"/>
          <p:cNvSpPr/>
          <p:nvPr/>
        </p:nvSpPr>
        <p:spPr>
          <a:xfrm>
            <a:off x="6156964" y="501564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6156964" y="4738621"/>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6156964" y="4454738"/>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156964" y="4170372"/>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6156964" y="3886489"/>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6156964" y="3609463"/>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6156964" y="3325580"/>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4783870" y="3038767"/>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99" name="Rounded Rectangle 98"/>
          <p:cNvSpPr/>
          <p:nvPr/>
        </p:nvSpPr>
        <p:spPr>
          <a:xfrm>
            <a:off x="6156964" y="303876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342274" y="1874360"/>
            <a:ext cx="660987" cy="707886"/>
          </a:xfrm>
          <a:prstGeom prst="rect">
            <a:avLst/>
          </a:prstGeom>
        </p:spPr>
        <p:txBody>
          <a:bodyPr wrap="none">
            <a:spAutoFit/>
          </a:bodyPr>
          <a:lstStyle/>
          <a:p>
            <a:pPr algn="ctr"/>
            <a:r>
              <a:rPr lang="en-AU" sz="4000" dirty="0">
                <a:solidFill>
                  <a:schemeClr val="accent1"/>
                </a:solidFill>
                <a:latin typeface="FontAwesome" pitchFamily="2" charset="0"/>
              </a:rPr>
              <a:t></a:t>
            </a:r>
            <a:endParaRPr lang="en-US" sz="4000" dirty="0">
              <a:solidFill>
                <a:schemeClr val="accent1"/>
              </a:solidFill>
              <a:latin typeface="FontAwesome" pitchFamily="2" charset="0"/>
            </a:endParaRPr>
          </a:p>
        </p:txBody>
      </p:sp>
      <p:sp>
        <p:nvSpPr>
          <p:cNvPr id="102" name="Rectangle 101"/>
          <p:cNvSpPr/>
          <p:nvPr/>
        </p:nvSpPr>
        <p:spPr>
          <a:xfrm>
            <a:off x="4973503" y="1874360"/>
            <a:ext cx="660758" cy="707886"/>
          </a:xfrm>
          <a:prstGeom prst="rect">
            <a:avLst/>
          </a:prstGeom>
        </p:spPr>
        <p:txBody>
          <a:bodyPr wrap="none">
            <a:spAutoFit/>
          </a:bodyPr>
          <a:lstStyle/>
          <a:p>
            <a:pPr algn="ctr"/>
            <a:r>
              <a:rPr lang="en-AU" sz="4000" dirty="0">
                <a:solidFill>
                  <a:schemeClr val="accent3"/>
                </a:solidFill>
                <a:latin typeface="FontAwesome" pitchFamily="2" charset="0"/>
              </a:rPr>
              <a:t></a:t>
            </a:r>
            <a:endParaRPr lang="en-US" sz="4000" dirty="0">
              <a:solidFill>
                <a:schemeClr val="accent3"/>
              </a:solidFill>
              <a:latin typeface="FontAwesome" pitchFamily="2" charset="0"/>
            </a:endParaRPr>
          </a:p>
        </p:txBody>
      </p:sp>
      <p:sp>
        <p:nvSpPr>
          <p:cNvPr id="103" name="Rounded Rectangle 102"/>
          <p:cNvSpPr/>
          <p:nvPr/>
        </p:nvSpPr>
        <p:spPr>
          <a:xfrm>
            <a:off x="4783870"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6156964"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a:off x="7463365" y="3521672"/>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110" name="TextBox 109"/>
          <p:cNvSpPr txBox="1"/>
          <p:nvPr/>
        </p:nvSpPr>
        <p:spPr>
          <a:xfrm>
            <a:off x="8136601" y="3496257"/>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5 contribution options</a:t>
            </a:r>
            <a:endParaRPr lang="en-US" sz="2000" dirty="0">
              <a:solidFill>
                <a:srgbClr val="262626"/>
              </a:solidFill>
              <a:latin typeface="Lato Black" panose="020F0A02020204030203" pitchFamily="34" charset="0"/>
            </a:endParaRPr>
          </a:p>
        </p:txBody>
      </p:sp>
      <p:sp>
        <p:nvSpPr>
          <p:cNvPr id="114" name="Rectangle 113"/>
          <p:cNvSpPr/>
          <p:nvPr/>
        </p:nvSpPr>
        <p:spPr>
          <a:xfrm>
            <a:off x="8238274" y="3878411"/>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
        <p:nvSpPr>
          <p:cNvPr id="48" name="Text Placeholder 32"/>
          <p:cNvSpPr txBox="1">
            <a:spLocks/>
          </p:cNvSpPr>
          <p:nvPr/>
        </p:nvSpPr>
        <p:spPr>
          <a:xfrm>
            <a:off x="275000" y="2262672"/>
            <a:ext cx="4333789" cy="18282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a:solidFill>
                  <a:srgbClr val="262626"/>
                </a:solidFill>
                <a:latin typeface="+mn-lt"/>
              </a:rPr>
              <a:t>23000 relevance judgments produced by self-selected, semi-anonymous workers</a:t>
            </a:r>
            <a:r>
              <a:rPr lang="en-US" sz="1400" dirty="0" smtClean="0">
                <a:solidFill>
                  <a:srgbClr val="262626"/>
                </a:solidFill>
                <a:latin typeface="+mn-lt"/>
              </a:rPr>
              <a:t>.</a:t>
            </a:r>
          </a:p>
          <a:p>
            <a:pPr marL="0" indent="0">
              <a:lnSpc>
                <a:spcPct val="150000"/>
              </a:lnSpc>
              <a:buNone/>
            </a:pPr>
            <a:r>
              <a:rPr lang="en-US" sz="1400" dirty="0" smtClean="0">
                <a:solidFill>
                  <a:srgbClr val="262626"/>
                </a:solidFill>
                <a:latin typeface="+mn-lt"/>
              </a:rPr>
              <a:t>Collected through paid platform Amazon Mechanical Turk, judging retrieval over variable length documents in  cultural heritage collection.</a:t>
            </a:r>
            <a:endParaRPr lang="en-US" sz="1400" dirty="0">
              <a:solidFill>
                <a:srgbClr val="262626"/>
              </a:solidFill>
              <a:latin typeface="+mn-lt"/>
            </a:endParaRPr>
          </a:p>
        </p:txBody>
      </p:sp>
      <p:sp>
        <p:nvSpPr>
          <p:cNvPr id="49" name="Text Placeholder 33"/>
          <p:cNvSpPr txBox="1">
            <a:spLocks/>
          </p:cNvSpPr>
          <p:nvPr/>
        </p:nvSpPr>
        <p:spPr>
          <a:xfrm>
            <a:off x="26133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Primary Dataset: IR Relevance Judgments</a:t>
            </a:r>
            <a:endParaRPr lang="en-AU" sz="1600" dirty="0">
              <a:solidFill>
                <a:schemeClr val="accent5"/>
              </a:solidFill>
              <a:latin typeface="+mj-lt"/>
            </a:endParaRPr>
          </a:p>
        </p:txBody>
      </p:sp>
      <p:sp>
        <p:nvSpPr>
          <p:cNvPr id="66" name="Oval 65"/>
          <p:cNvSpPr>
            <a:spLocks noChangeAspect="1"/>
          </p:cNvSpPr>
          <p:nvPr/>
        </p:nvSpPr>
        <p:spPr>
          <a:xfrm>
            <a:off x="247905" y="4333710"/>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67" name="TextBox 66"/>
          <p:cNvSpPr txBox="1"/>
          <p:nvPr/>
        </p:nvSpPr>
        <p:spPr>
          <a:xfrm>
            <a:off x="921141" y="4308295"/>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3 contribution options</a:t>
            </a:r>
            <a:endParaRPr lang="en-US" sz="2000" dirty="0">
              <a:solidFill>
                <a:srgbClr val="262626"/>
              </a:solidFill>
              <a:latin typeface="Lato Black" panose="020F0A02020204030203" pitchFamily="34" charset="0"/>
            </a:endParaRPr>
          </a:p>
        </p:txBody>
      </p:sp>
      <p:sp>
        <p:nvSpPr>
          <p:cNvPr id="70" name="Rectangle 69"/>
          <p:cNvSpPr/>
          <p:nvPr/>
        </p:nvSpPr>
        <p:spPr>
          <a:xfrm>
            <a:off x="1022814" y="4690449"/>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Tree>
    <p:extLst>
      <p:ext uri="{BB962C8B-B14F-4D97-AF65-F5344CB8AC3E}">
        <p14:creationId xmlns:p14="http://schemas.microsoft.com/office/powerpoint/2010/main" val="28140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Findings: What can we learn about contribution quality </a:t>
            </a:r>
            <a:r>
              <a:rPr lang="en-US" i="1" dirty="0" smtClean="0"/>
              <a:t>after</a:t>
            </a:r>
            <a:r>
              <a:rPr lang="en-US" dirty="0" smtClean="0"/>
              <a:t> collection?</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19</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19</a:t>
            </a:fld>
            <a:endParaRPr lang="en-US" dirty="0"/>
          </a:p>
        </p:txBody>
      </p:sp>
      <p:sp>
        <p:nvSpPr>
          <p:cNvPr id="2" name="Rectangle 1"/>
          <p:cNvSpPr/>
          <p:nvPr/>
        </p:nvSpPr>
        <p:spPr>
          <a:xfrm>
            <a:off x="1759590" y="1608948"/>
            <a:ext cx="8661820" cy="3139321"/>
          </a:xfrm>
          <a:prstGeom prst="rect">
            <a:avLst/>
          </a:prstGeom>
        </p:spPr>
        <p:txBody>
          <a:bodyPr wrap="square">
            <a:spAutoFit/>
          </a:bodyPr>
          <a:lstStyle/>
          <a:p>
            <a:pPr marL="285750" lvl="1" indent="-285750">
              <a:buFont typeface="Arial" panose="020B0604020202020204" pitchFamily="34" charset="0"/>
              <a:buChar char="•"/>
            </a:pPr>
            <a:r>
              <a:rPr lang="en-US" dirty="0" smtClean="0"/>
              <a:t>Mechanical </a:t>
            </a:r>
            <a:r>
              <a:rPr lang="en-US" dirty="0"/>
              <a:t>Turk raters are generally honest</a:t>
            </a:r>
          </a:p>
          <a:p>
            <a:pPr marL="0" lvl="1"/>
            <a:endParaRPr lang="en-US" i="1" dirty="0"/>
          </a:p>
          <a:p>
            <a:pPr marL="285750" lvl="1" indent="-285750">
              <a:buFont typeface="Arial" panose="020B0604020202020204" pitchFamily="34" charset="0"/>
              <a:buChar char="•"/>
            </a:pPr>
            <a:r>
              <a:rPr lang="en-US" dirty="0"/>
              <a:t>Raters grow comfortable with a task quickly, and their quality does not significantly increase with more experience</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smtClean="0"/>
              <a:t>Iterative (EM-like) algorithms </a:t>
            </a:r>
            <a:r>
              <a:rPr lang="en-US" dirty="0"/>
              <a:t>remove more problem raters with complex tasks. The improvement for relevance judgments is </a:t>
            </a:r>
            <a:r>
              <a:rPr lang="en-US" dirty="0" smtClean="0"/>
              <a:t>small</a:t>
            </a:r>
          </a:p>
          <a:p>
            <a:pPr marL="285750" lvl="1" indent="-285750">
              <a:buFont typeface="Arial" panose="020B0604020202020204" pitchFamily="34" charset="0"/>
              <a:buChar char="•"/>
            </a:pPr>
            <a:endParaRPr lang="en-US" dirty="0" smtClean="0"/>
          </a:p>
          <a:p>
            <a:pPr marL="285750" lvl="1" indent="-285750">
              <a:buFont typeface="Arial" panose="020B0604020202020204" pitchFamily="34" charset="0"/>
              <a:buChar char="•"/>
            </a:pPr>
            <a:r>
              <a:rPr lang="en-US" i="1" dirty="0"/>
              <a:t>For </a:t>
            </a:r>
            <a:r>
              <a:rPr lang="en-US" i="1" dirty="0" smtClean="0"/>
              <a:t>clean, simple task, </a:t>
            </a:r>
            <a:r>
              <a:rPr lang="en-US" dirty="0"/>
              <a:t>majority voting among multiple raters is </a:t>
            </a:r>
            <a:r>
              <a:rPr lang="en-US" dirty="0" smtClean="0"/>
              <a:t>enough</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Raters that get the first rating of a task correct are better raters </a:t>
            </a:r>
            <a:r>
              <a:rPr lang="en-US" dirty="0" smtClean="0"/>
              <a:t>overall</a:t>
            </a:r>
            <a:endParaRPr lang="en-US" dirty="0"/>
          </a:p>
        </p:txBody>
      </p:sp>
      <p:sp>
        <p:nvSpPr>
          <p:cNvPr id="3" name="Rectangle 2"/>
          <p:cNvSpPr/>
          <p:nvPr/>
        </p:nvSpPr>
        <p:spPr>
          <a:xfrm>
            <a:off x="1619472" y="4249033"/>
            <a:ext cx="540808" cy="523220"/>
          </a:xfrm>
          <a:prstGeom prst="rect">
            <a:avLst/>
          </a:prstGeom>
        </p:spPr>
        <p:txBody>
          <a:bodyPr wrap="square">
            <a:spAutoFit/>
          </a:bodyPr>
          <a:lstStyle/>
          <a:p>
            <a:pPr algn="ctr"/>
            <a:r>
              <a:rPr lang="en-AU" sz="2800" dirty="0">
                <a:solidFill>
                  <a:srgbClr val="FFC000"/>
                </a:solidFill>
                <a:latin typeface="FontAwesome" pitchFamily="2" charset="0"/>
              </a:rPr>
              <a:t></a:t>
            </a:r>
          </a:p>
        </p:txBody>
      </p:sp>
    </p:spTree>
    <p:extLst>
      <p:ext uri="{BB962C8B-B14F-4D97-AF65-F5344CB8AC3E}">
        <p14:creationId xmlns:p14="http://schemas.microsoft.com/office/powerpoint/2010/main" val="2242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22292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37881" y="638914"/>
            <a:ext cx="10905239" cy="304623"/>
          </a:xfrm>
        </p:spPr>
        <p:txBody>
          <a:bodyPr/>
          <a:lstStyle/>
          <a:p>
            <a:r>
              <a:rPr lang="en-US" dirty="0" smtClean="0"/>
              <a:t>Findings</a:t>
            </a:r>
            <a:r>
              <a:rPr lang="en-US" dirty="0"/>
              <a:t>: Temporality</a:t>
            </a:r>
          </a:p>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20</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20</a:t>
            </a:fld>
            <a:endParaRPr lang="en-US" dirty="0"/>
          </a:p>
        </p:txBody>
      </p:sp>
      <p:sp>
        <p:nvSpPr>
          <p:cNvPr id="90" name="Oval 89"/>
          <p:cNvSpPr/>
          <p:nvPr/>
        </p:nvSpPr>
        <p:spPr>
          <a:xfrm>
            <a:off x="5438458" y="5227663"/>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650812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490297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TextBox 1"/>
          <p:cNvSpPr txBox="1"/>
          <p:nvPr/>
        </p:nvSpPr>
        <p:spPr>
          <a:xfrm>
            <a:off x="546100" y="1485900"/>
            <a:ext cx="5207408" cy="1477328"/>
          </a:xfrm>
          <a:prstGeom prst="rect">
            <a:avLst/>
          </a:prstGeom>
          <a:noFill/>
        </p:spPr>
        <p:txBody>
          <a:bodyPr wrap="square" rtlCol="0">
            <a:spAutoFit/>
          </a:bodyPr>
          <a:lstStyle/>
          <a:p>
            <a:pPr marL="285750" lvl="1" indent="-285750">
              <a:buFont typeface="Arial" panose="020B0604020202020204" pitchFamily="34" charset="0"/>
              <a:buChar char="•"/>
            </a:pPr>
            <a:r>
              <a:rPr lang="en-US" i="1" dirty="0" smtClean="0"/>
              <a:t>Does </a:t>
            </a:r>
            <a:r>
              <a:rPr lang="en-US" i="1" dirty="0"/>
              <a:t>the amount of time a user spends answering each task help us understand their quality as a </a:t>
            </a:r>
            <a:r>
              <a:rPr lang="en-US" i="1" dirty="0" smtClean="0"/>
              <a:t>rater?</a:t>
            </a:r>
          </a:p>
          <a:p>
            <a:pPr marL="285750" lvl="1" indent="-285750">
              <a:buFont typeface="Arial" panose="020B0604020202020204" pitchFamily="34" charset="0"/>
              <a:buChar char="•"/>
            </a:pPr>
            <a:endParaRPr lang="en-US" i="1" dirty="0"/>
          </a:p>
          <a:p>
            <a:pPr marL="0" lvl="1"/>
            <a:r>
              <a:rPr lang="en-US" b="1" dirty="0" smtClean="0"/>
              <a:t>No</a:t>
            </a:r>
            <a:r>
              <a:rPr lang="en-US" dirty="0" smtClean="0"/>
              <a:t>, except for the first task.</a:t>
            </a:r>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020" y="2591827"/>
            <a:ext cx="5974963" cy="2560168"/>
          </a:xfrm>
          <a:prstGeom prst="rect">
            <a:avLst/>
          </a:prstGeom>
        </p:spPr>
      </p:pic>
      <p:sp>
        <p:nvSpPr>
          <p:cNvPr id="3" name="Rectangle 2"/>
          <p:cNvSpPr/>
          <p:nvPr/>
        </p:nvSpPr>
        <p:spPr>
          <a:xfrm>
            <a:off x="9352376" y="5376476"/>
            <a:ext cx="2445924" cy="954107"/>
          </a:xfrm>
          <a:prstGeom prst="rect">
            <a:avLst/>
          </a:prstGeom>
        </p:spPr>
        <p:txBody>
          <a:bodyPr wrap="square">
            <a:spAutoFit/>
          </a:bodyPr>
          <a:lstStyle/>
          <a:p>
            <a:pPr marL="0" lvl="1"/>
            <a:r>
              <a:rPr lang="en-US" sz="1400" dirty="0">
                <a:latin typeface="Didot"/>
                <a:cs typeface="Didot"/>
              </a:rPr>
              <a:t>P=0.064</a:t>
            </a:r>
          </a:p>
          <a:p>
            <a:pPr marL="0" lvl="1"/>
            <a:r>
              <a:rPr lang="en-US" sz="1400" dirty="0">
                <a:latin typeface="Didot"/>
                <a:cs typeface="Didot"/>
              </a:rPr>
              <a:t>P=0.154 when excluding extreme outliers</a:t>
            </a:r>
          </a:p>
          <a:p>
            <a:pPr marL="0" lvl="1"/>
            <a:r>
              <a:rPr lang="en-US" sz="1400" i="1" dirty="0">
                <a:latin typeface="Didot"/>
                <a:cs typeface="Didot"/>
              </a:rPr>
              <a:t>Wilcoxon Rank Sum</a:t>
            </a:r>
          </a:p>
        </p:txBody>
      </p:sp>
    </p:spTree>
    <p:extLst>
      <p:ext uri="{BB962C8B-B14F-4D97-AF65-F5344CB8AC3E}">
        <p14:creationId xmlns:p14="http://schemas.microsoft.com/office/powerpoint/2010/main" val="348953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3245"/>
          <a:stretch/>
        </p:blipFill>
        <p:spPr>
          <a:xfrm>
            <a:off x="1524001" y="671287"/>
            <a:ext cx="8944429" cy="5155009"/>
          </a:xfrm>
          <a:prstGeom prst="rect">
            <a:avLst/>
          </a:prstGeom>
        </p:spPr>
      </p:pic>
      <p:grpSp>
        <p:nvGrpSpPr>
          <p:cNvPr id="10" name="Group 9"/>
          <p:cNvGrpSpPr/>
          <p:nvPr/>
        </p:nvGrpSpPr>
        <p:grpSpPr>
          <a:xfrm>
            <a:off x="6090853" y="889000"/>
            <a:ext cx="3410576" cy="4209144"/>
            <a:chOff x="4566853" y="889000"/>
            <a:chExt cx="3410576" cy="4209144"/>
          </a:xfrm>
        </p:grpSpPr>
        <p:cxnSp>
          <p:nvCxnSpPr>
            <p:cNvPr id="5" name="Straight Connector 4"/>
            <p:cNvCxnSpPr/>
            <p:nvPr/>
          </p:nvCxnSpPr>
          <p:spPr>
            <a:xfrm flipV="1">
              <a:off x="6995886" y="1943100"/>
              <a:ext cx="0" cy="3120572"/>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6" name="Straight Connector 5"/>
            <p:cNvCxnSpPr/>
            <p:nvPr/>
          </p:nvCxnSpPr>
          <p:spPr>
            <a:xfrm flipV="1">
              <a:off x="6241143" y="2565400"/>
              <a:ext cx="0" cy="25327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8" name="Straight Connector 7"/>
            <p:cNvCxnSpPr/>
            <p:nvPr/>
          </p:nvCxnSpPr>
          <p:spPr>
            <a:xfrm flipV="1">
              <a:off x="7732486" y="1292804"/>
              <a:ext cx="0" cy="380534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57" name="TextBox 56"/>
            <p:cNvSpPr txBox="1"/>
            <p:nvPr/>
          </p:nvSpPr>
          <p:spPr>
            <a:xfrm>
              <a:off x="7504223" y="889000"/>
              <a:ext cx="473206" cy="369332"/>
            </a:xfrm>
            <a:prstGeom prst="rect">
              <a:avLst/>
            </a:prstGeom>
            <a:noFill/>
          </p:spPr>
          <p:txBody>
            <a:bodyPr wrap="none" rtlCol="0">
              <a:spAutoFit/>
            </a:bodyPr>
            <a:lstStyle/>
            <a:p>
              <a:r>
                <a:rPr lang="en-US" dirty="0">
                  <a:solidFill>
                    <a:schemeClr val="accent6">
                      <a:lumMod val="75000"/>
                    </a:schemeClr>
                  </a:solidFill>
                  <a:latin typeface="Didot"/>
                  <a:cs typeface="Didot"/>
                </a:rPr>
                <a:t>A+</a:t>
              </a:r>
            </a:p>
          </p:txBody>
        </p:sp>
        <p:sp>
          <p:nvSpPr>
            <p:cNvPr id="60" name="TextBox 59"/>
            <p:cNvSpPr txBox="1"/>
            <p:nvPr/>
          </p:nvSpPr>
          <p:spPr>
            <a:xfrm>
              <a:off x="6803194" y="1587500"/>
              <a:ext cx="338554"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A</a:t>
              </a:r>
            </a:p>
          </p:txBody>
        </p:sp>
        <p:cxnSp>
          <p:nvCxnSpPr>
            <p:cNvPr id="63" name="Straight Connector 62"/>
            <p:cNvCxnSpPr/>
            <p:nvPr/>
          </p:nvCxnSpPr>
          <p:spPr>
            <a:xfrm flipV="1">
              <a:off x="5504543" y="3213100"/>
              <a:ext cx="0" cy="18850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6" name="TextBox 65"/>
            <p:cNvSpPr txBox="1"/>
            <p:nvPr/>
          </p:nvSpPr>
          <p:spPr>
            <a:xfrm>
              <a:off x="6071828" y="2196068"/>
              <a:ext cx="338629"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B</a:t>
              </a:r>
            </a:p>
          </p:txBody>
        </p:sp>
        <p:sp>
          <p:nvSpPr>
            <p:cNvPr id="67" name="TextBox 66"/>
            <p:cNvSpPr txBox="1"/>
            <p:nvPr/>
          </p:nvSpPr>
          <p:spPr>
            <a:xfrm>
              <a:off x="5328881" y="2832100"/>
              <a:ext cx="351323"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C</a:t>
              </a:r>
            </a:p>
          </p:txBody>
        </p:sp>
        <p:grpSp>
          <p:nvGrpSpPr>
            <p:cNvPr id="9" name="Group 8"/>
            <p:cNvGrpSpPr/>
            <p:nvPr/>
          </p:nvGrpSpPr>
          <p:grpSpPr>
            <a:xfrm>
              <a:off x="4566853" y="3440668"/>
              <a:ext cx="351378" cy="1657476"/>
              <a:chOff x="4566853" y="3440668"/>
              <a:chExt cx="351378" cy="1657476"/>
            </a:xfrm>
          </p:grpSpPr>
          <p:cxnSp>
            <p:nvCxnSpPr>
              <p:cNvPr id="7" name="Straight Connector 6"/>
              <p:cNvCxnSpPr/>
              <p:nvPr/>
            </p:nvCxnSpPr>
            <p:spPr>
              <a:xfrm flipV="1">
                <a:off x="4742543" y="3810000"/>
                <a:ext cx="0" cy="12881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8" name="TextBox 67"/>
              <p:cNvSpPr txBox="1"/>
              <p:nvPr/>
            </p:nvSpPr>
            <p:spPr>
              <a:xfrm>
                <a:off x="4566853" y="3440668"/>
                <a:ext cx="351378"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D</a:t>
                </a:r>
              </a:p>
            </p:txBody>
          </p:sp>
        </p:grpSp>
      </p:grpSp>
      <p:sp>
        <p:nvSpPr>
          <p:cNvPr id="2" name="Slide Number Placeholder 1"/>
          <p:cNvSpPr>
            <a:spLocks noGrp="1"/>
          </p:cNvSpPr>
          <p:nvPr>
            <p:ph type="sldNum" sz="quarter" idx="12"/>
          </p:nvPr>
        </p:nvSpPr>
        <p:spPr/>
        <p:txBody>
          <a:bodyPr/>
          <a:lstStyle/>
          <a:p>
            <a:fld id="{B2D6E624-28B4-A541-ABAD-300816719FEE}" type="slidenum">
              <a:rPr lang="en-US" smtClean="0"/>
              <a:t>21</a:t>
            </a:fld>
            <a:endParaRPr lang="en-US"/>
          </a:p>
        </p:txBody>
      </p:sp>
      <p:sp>
        <p:nvSpPr>
          <p:cNvPr id="15" name="Text Box 30"/>
          <p:cNvSpPr txBox="1"/>
          <p:nvPr/>
        </p:nvSpPr>
        <p:spPr>
          <a:xfrm>
            <a:off x="2236464" y="5787120"/>
            <a:ext cx="7682277" cy="984885"/>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Density of percentage of accurate ratings after the first in a set, dependent on whether the first rating was correct. Higher density toward the right side of the graph indicates better performance. When raters started a set incorrectly, their performance skewed much lower for the rest of the set.</a:t>
            </a:r>
          </a:p>
        </p:txBody>
      </p:sp>
    </p:spTree>
    <p:custDataLst>
      <p:tags r:id="rId1"/>
    </p:custDataLst>
    <p:extLst>
      <p:ext uri="{BB962C8B-B14F-4D97-AF65-F5344CB8AC3E}">
        <p14:creationId xmlns:p14="http://schemas.microsoft.com/office/powerpoint/2010/main" val="819657313"/>
      </p:ext>
    </p:extLst>
  </p:cSld>
  <p:clrMapOvr>
    <a:masterClrMapping/>
  </p:clrMapOvr>
  <mc:AlternateContent xmlns:mc="http://schemas.openxmlformats.org/markup-compatibility/2006" xmlns:p14="http://schemas.microsoft.com/office/powerpoint/2010/main">
    <mc:Choice Requires="p14">
      <p:transition spd="slow" p14:dur="2000" advTm="46632"/>
    </mc:Choice>
    <mc:Fallback xmlns="">
      <p:transition spd="slow" advTm="46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People like to interpret</a:t>
            </a:r>
          </a:p>
        </p:txBody>
      </p:sp>
      <p:sp>
        <p:nvSpPr>
          <p:cNvPr id="4" name="Slide Number Placeholder 3"/>
          <p:cNvSpPr>
            <a:spLocks noGrp="1"/>
          </p:cNvSpPr>
          <p:nvPr>
            <p:ph type="sldNum" sz="quarter" idx="12"/>
          </p:nvPr>
        </p:nvSpPr>
        <p:spPr/>
        <p:txBody>
          <a:bodyPr/>
          <a:lstStyle/>
          <a:p>
            <a:fld id="{FCEE2C88-6C8F-484D-AF69-578F576B1F44}" type="slidenum">
              <a:rPr lang="en-US" smtClean="0"/>
              <a:pPr/>
              <a:t>22</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22</a:t>
            </a:fld>
            <a:endParaRPr lang="en-US" dirty="0"/>
          </a:p>
        </p:txBody>
      </p:sp>
      <p:sp>
        <p:nvSpPr>
          <p:cNvPr id="90" name="Oval 89"/>
          <p:cNvSpPr/>
          <p:nvPr/>
        </p:nvSpPr>
        <p:spPr>
          <a:xfrm>
            <a:off x="10545123" y="141126"/>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10404168" y="1614638"/>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10066358" y="957699"/>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Rectangle 4"/>
          <p:cNvSpPr/>
          <p:nvPr/>
        </p:nvSpPr>
        <p:spPr>
          <a:xfrm>
            <a:off x="637881" y="1342349"/>
            <a:ext cx="6096000" cy="646331"/>
          </a:xfrm>
          <a:prstGeom prst="rect">
            <a:avLst/>
          </a:prstGeom>
        </p:spPr>
        <p:txBody>
          <a:bodyPr>
            <a:spAutoFit/>
          </a:bodyPr>
          <a:lstStyle/>
          <a:p>
            <a:r>
              <a:rPr lang="en-US" dirty="0"/>
              <a:t>Better contributions come from people that spend more time reading instructions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21" y="2551055"/>
            <a:ext cx="6739159" cy="2317634"/>
          </a:xfrm>
          <a:prstGeom prst="rect">
            <a:avLst/>
          </a:prstGeom>
        </p:spPr>
      </p:pic>
    </p:spTree>
    <p:extLst>
      <p:ext uri="{BB962C8B-B14F-4D97-AF65-F5344CB8AC3E}">
        <p14:creationId xmlns:p14="http://schemas.microsoft.com/office/powerpoint/2010/main" val="20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6676" y="1176697"/>
            <a:ext cx="7876253" cy="4103227"/>
          </a:xfrm>
        </p:spPr>
        <p:txBody>
          <a:bodyPr/>
          <a:lstStyle/>
          <a:p>
            <a:pPr marL="0" indent="0">
              <a:buNone/>
            </a:pPr>
            <a:r>
              <a:rPr lang="en-US" dirty="0" smtClean="0"/>
              <a:t>How do you control for different interpretations of a task?</a:t>
            </a:r>
          </a:p>
          <a:p>
            <a:pPr lvl="1"/>
            <a:r>
              <a:rPr lang="en-US" dirty="0" smtClean="0"/>
              <a:t>Scaling up difficulty</a:t>
            </a:r>
          </a:p>
          <a:p>
            <a:pPr lvl="1"/>
            <a:r>
              <a:rPr lang="en-US" dirty="0" smtClean="0"/>
              <a:t>Normalizing for user-specific biases</a:t>
            </a:r>
          </a:p>
          <a:p>
            <a:pPr lvl="1"/>
            <a:r>
              <a:rPr lang="en-US" dirty="0" smtClean="0"/>
              <a:t>Training</a:t>
            </a:r>
            <a:r>
              <a:rPr lang="en-US" dirty="0"/>
              <a:t>, </a:t>
            </a:r>
            <a:r>
              <a:rPr lang="en-US" dirty="0" smtClean="0"/>
              <a:t>testing</a:t>
            </a:r>
          </a:p>
          <a:p>
            <a:pPr lvl="1"/>
            <a:r>
              <a:rPr lang="en-US" dirty="0" smtClean="0"/>
              <a:t>Feedback</a:t>
            </a:r>
          </a:p>
          <a:p>
            <a:pPr lvl="1"/>
            <a:r>
              <a:rPr lang="en-US" dirty="0" smtClean="0"/>
              <a:t>Anchoring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23</a:t>
            </a:fld>
            <a:endParaRPr lang="en-US"/>
          </a:p>
        </p:txBody>
      </p:sp>
    </p:spTree>
    <p:extLst>
      <p:ext uri="{BB962C8B-B14F-4D97-AF65-F5344CB8AC3E}">
        <p14:creationId xmlns:p14="http://schemas.microsoft.com/office/powerpoint/2010/main" val="24839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Designing </a:t>
            </a:r>
            <a:r>
              <a:rPr lang="en-US" b="1" dirty="0"/>
              <a:t>Tasks for Objective </a:t>
            </a:r>
            <a:r>
              <a:rPr lang="en-US" b="1" dirty="0" smtClean="0"/>
              <a:t>Needs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24</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24</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Tree>
    <p:extLst>
      <p:ext uri="{BB962C8B-B14F-4D97-AF65-F5344CB8AC3E}">
        <p14:creationId xmlns:p14="http://schemas.microsoft.com/office/powerpoint/2010/main" val="3816521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25</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559113" y="848944"/>
              <a:ext cx="6368400" cy="1055520"/>
            </p14:xfrm>
          </p:contentPart>
        </mc:Choice>
        <mc:Fallback xmlns="">
          <p:pic>
            <p:nvPicPr>
              <p:cNvPr id="6" name="Ink 5"/>
              <p:cNvPicPr/>
              <p:nvPr/>
            </p:nvPicPr>
            <p:blipFill>
              <a:blip r:embed="rId3"/>
              <a:stretch>
                <a:fillRect/>
              </a:stretch>
            </p:blipFill>
            <p:spPr>
              <a:xfrm>
                <a:off x="2543993" y="828064"/>
                <a:ext cx="6391440" cy="1096920"/>
              </a:xfrm>
              <a:prstGeom prst="rect">
                <a:avLst/>
              </a:prstGeom>
            </p:spPr>
          </p:pic>
        </mc:Fallback>
      </mc:AlternateContent>
      <p:sp>
        <p:nvSpPr>
          <p:cNvPr id="13" name="Rectangle 12"/>
          <p:cNvSpPr/>
          <p:nvPr/>
        </p:nvSpPr>
        <p:spPr>
          <a:xfrm>
            <a:off x="3048000" y="2690336"/>
            <a:ext cx="6096000" cy="1477328"/>
          </a:xfrm>
          <a:prstGeom prst="rect">
            <a:avLst/>
          </a:prstGeom>
        </p:spPr>
        <p:txBody>
          <a:bodyPr>
            <a:spAutoFit/>
          </a:bodyPr>
          <a:lstStyle/>
          <a:p>
            <a:r>
              <a:rPr lang="en-US">
                <a:solidFill>
                  <a:srgbClr val="333333"/>
                </a:solidFill>
                <a:latin typeface="Helvetica Neue"/>
              </a:rPr>
              <a:t>Evidence suggests that the design of a data collection interface affects the quality and distribution of user contributions [@alonso_crowdsourcing_2008; @howe_crowdsourcing_2008; @mason_financial_2010; @mitra_comparing_2015]. </a:t>
            </a:r>
            <a:endParaRPr lang="en-US"/>
          </a:p>
        </p:txBody>
      </p:sp>
    </p:spTree>
    <p:extLst>
      <p:ext uri="{BB962C8B-B14F-4D97-AF65-F5344CB8AC3E}">
        <p14:creationId xmlns:p14="http://schemas.microsoft.com/office/powerpoint/2010/main" val="237486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26</a:t>
            </a:fld>
            <a:endParaRPr lang="en-US" dirty="0"/>
          </a:p>
        </p:txBody>
      </p:sp>
      <p:sp>
        <p:nvSpPr>
          <p:cNvPr id="3" name="TextBox 2"/>
          <p:cNvSpPr txBox="1"/>
          <p:nvPr/>
        </p:nvSpPr>
        <p:spPr>
          <a:xfrm>
            <a:off x="2297151" y="3189248"/>
            <a:ext cx="7842211" cy="369332"/>
          </a:xfrm>
          <a:prstGeom prst="rect">
            <a:avLst/>
          </a:prstGeom>
          <a:noFill/>
        </p:spPr>
        <p:txBody>
          <a:bodyPr wrap="none" rtlCol="0">
            <a:spAutoFit/>
          </a:bodyPr>
          <a:lstStyle/>
          <a:p>
            <a:r>
              <a:rPr lang="en-US" dirty="0" smtClean="0"/>
              <a:t>A comparison of data collected by different interfaces with a controlled task.</a:t>
            </a:r>
          </a:p>
        </p:txBody>
      </p:sp>
      <p:sp>
        <p:nvSpPr>
          <p:cNvPr id="4" name="Oval 3"/>
          <p:cNvSpPr/>
          <p:nvPr/>
        </p:nvSpPr>
        <p:spPr>
          <a:xfrm>
            <a:off x="254108" y="4657315"/>
            <a:ext cx="1419161" cy="1419161"/>
          </a:xfrm>
          <a:prstGeom prst="ellipse">
            <a:avLst/>
          </a:prstGeom>
          <a:solidFill>
            <a:srgbClr val="118CE7">
              <a:alpha val="9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Oval 4"/>
          <p:cNvSpPr/>
          <p:nvPr/>
        </p:nvSpPr>
        <p:spPr>
          <a:xfrm>
            <a:off x="1639309" y="5796290"/>
            <a:ext cx="850535" cy="850535"/>
          </a:xfrm>
          <a:prstGeom prst="ellipse">
            <a:avLst/>
          </a:prstGeom>
          <a:solidFill>
            <a:srgbClr val="118CE7">
              <a:alpha val="9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 name="Oval 5"/>
          <p:cNvSpPr/>
          <p:nvPr/>
        </p:nvSpPr>
        <p:spPr>
          <a:xfrm>
            <a:off x="1301499" y="5175535"/>
            <a:ext cx="850535" cy="850535"/>
          </a:xfrm>
          <a:prstGeom prst="ellipse">
            <a:avLst/>
          </a:prstGeom>
          <a:solidFill>
            <a:srgbClr val="118CE7">
              <a:alpha val="90000"/>
            </a:srgb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1799317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Two Task Domains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27</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27</a:t>
            </a:fld>
            <a:endParaRPr lang="en-US" dirty="0"/>
          </a:p>
        </p:txBody>
      </p:sp>
      <p:sp>
        <p:nvSpPr>
          <p:cNvPr id="18" name="Text Placeholder 32"/>
          <p:cNvSpPr txBox="1">
            <a:spLocks/>
          </p:cNvSpPr>
          <p:nvPr/>
        </p:nvSpPr>
        <p:spPr>
          <a:xfrm>
            <a:off x="2465401"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30 </a:t>
            </a:r>
            <a:r>
              <a:rPr lang="en-US" sz="1200" dirty="0">
                <a:solidFill>
                  <a:schemeClr val="tx2"/>
                </a:solidFill>
                <a:latin typeface="Roboto light"/>
                <a:cs typeface="Roboto light"/>
              </a:rPr>
              <a:t>results each for 13 </a:t>
            </a:r>
            <a:r>
              <a:rPr lang="en-US" sz="1200" dirty="0" smtClean="0">
                <a:solidFill>
                  <a:schemeClr val="tx2"/>
                </a:solidFill>
                <a:latin typeface="Roboto light"/>
                <a:cs typeface="Roboto light"/>
              </a:rPr>
              <a:t>queries against </a:t>
            </a:r>
            <a:r>
              <a:rPr lang="en-US" sz="1200" dirty="0">
                <a:solidFill>
                  <a:schemeClr val="tx2"/>
                </a:solidFill>
                <a:latin typeface="Roboto light"/>
                <a:cs typeface="Roboto light"/>
              </a:rPr>
              <a:t>a corpus of </a:t>
            </a:r>
            <a:r>
              <a:rPr lang="en-US" sz="1200" dirty="0" smtClean="0">
                <a:solidFill>
                  <a:schemeClr val="tx2"/>
                </a:solidFill>
                <a:latin typeface="Roboto light"/>
                <a:cs typeface="Roboto light"/>
              </a:rPr>
              <a:t>185.6k images</a:t>
            </a:r>
          </a:p>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mj-lt"/>
                <a:cs typeface="Roboto light"/>
              </a:rPr>
              <a:t>Evaluation</a:t>
            </a:r>
            <a:endParaRPr lang="en-US" sz="1200" dirty="0">
              <a:solidFill>
                <a:schemeClr val="tx2"/>
              </a:solidFill>
              <a:latin typeface="+mj-lt"/>
              <a:cs typeface="Roboto light"/>
            </a:endParaRPr>
          </a:p>
          <a:p>
            <a:pPr marL="0" indent="0" algn="ctr">
              <a:lnSpc>
                <a:spcPct val="150000"/>
              </a:lnSpc>
              <a:buNone/>
            </a:pPr>
            <a:r>
              <a:rPr lang="en-US" sz="1200" dirty="0" smtClean="0">
                <a:solidFill>
                  <a:schemeClr val="tx2"/>
                </a:solidFill>
                <a:latin typeface="Roboto light"/>
                <a:cs typeface="Roboto light"/>
              </a:rPr>
              <a:t>12037 judgments collections</a:t>
            </a:r>
            <a:endParaRPr lang="en-US" sz="1200" dirty="0">
              <a:solidFill>
                <a:schemeClr val="tx2"/>
              </a:solidFill>
              <a:latin typeface="Roboto light"/>
              <a:cs typeface="Roboto light"/>
            </a:endParaRPr>
          </a:p>
        </p:txBody>
      </p:sp>
      <p:sp>
        <p:nvSpPr>
          <p:cNvPr id="19" name="Text Placeholder 33"/>
          <p:cNvSpPr txBox="1">
            <a:spLocks/>
          </p:cNvSpPr>
          <p:nvPr/>
        </p:nvSpPr>
        <p:spPr>
          <a:xfrm>
            <a:off x="2465401"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3"/>
                </a:solidFill>
                <a:latin typeface="Roboto medium"/>
                <a:cs typeface="Roboto medium"/>
              </a:rPr>
              <a:t>Relevance Judgments over Image Retrieval</a:t>
            </a:r>
            <a:endParaRPr lang="en-AU" sz="1600" dirty="0">
              <a:solidFill>
                <a:schemeClr val="accent3"/>
              </a:solidFill>
              <a:latin typeface="Roboto medium"/>
              <a:cs typeface="Roboto medium"/>
            </a:endParaRPr>
          </a:p>
        </p:txBody>
      </p:sp>
      <p:sp>
        <p:nvSpPr>
          <p:cNvPr id="20" name="Oval 19"/>
          <p:cNvSpPr/>
          <p:nvPr/>
        </p:nvSpPr>
        <p:spPr>
          <a:xfrm>
            <a:off x="2869724" y="1279226"/>
            <a:ext cx="1256032"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solidFill>
                  <a:schemeClr val="bg1"/>
                </a:solidFill>
                <a:latin typeface="FontAwesome" pitchFamily="2" charset="0"/>
              </a:rPr>
              <a:t></a:t>
            </a:r>
            <a:endParaRPr lang="en-US" sz="3200" dirty="0"/>
          </a:p>
        </p:txBody>
      </p:sp>
      <p:sp>
        <p:nvSpPr>
          <p:cNvPr id="21" name="Text Placeholder 32"/>
          <p:cNvSpPr txBox="1">
            <a:spLocks/>
          </p:cNvSpPr>
          <p:nvPr/>
        </p:nvSpPr>
        <p:spPr>
          <a:xfrm>
            <a:off x="7037925"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Tags for 100 images randomly sampled from 185k document corpus</a:t>
            </a:r>
          </a:p>
          <a:p>
            <a:pPr marL="0" indent="0" algn="ctr">
              <a:lnSpc>
                <a:spcPct val="150000"/>
              </a:lnSpc>
              <a:buNone/>
            </a:pPr>
            <a:endParaRPr lang="en-US" sz="1200" dirty="0">
              <a:solidFill>
                <a:schemeClr val="tx2"/>
              </a:solidFill>
              <a:latin typeface="Roboto light"/>
              <a:cs typeface="Roboto light"/>
            </a:endParaRPr>
          </a:p>
          <a:p>
            <a:pPr marL="0" indent="0" algn="ctr">
              <a:lnSpc>
                <a:spcPct val="150000"/>
              </a:lnSpc>
              <a:buNone/>
            </a:pPr>
            <a:r>
              <a:rPr lang="en-US" sz="1200" b="1" dirty="0" smtClean="0">
                <a:solidFill>
                  <a:schemeClr val="tx2"/>
                </a:solidFill>
                <a:latin typeface="Roboto light"/>
                <a:cs typeface="Roboto light"/>
              </a:rPr>
              <a:t>Evaluation</a:t>
            </a:r>
          </a:p>
          <a:p>
            <a:pPr marL="0" indent="0" algn="ctr">
              <a:lnSpc>
                <a:spcPct val="150000"/>
              </a:lnSpc>
              <a:buNone/>
            </a:pPr>
            <a:r>
              <a:rPr lang="en-US" sz="1200" dirty="0" smtClean="0">
                <a:solidFill>
                  <a:schemeClr val="tx2"/>
                </a:solidFill>
                <a:latin typeface="Roboto light"/>
                <a:cs typeface="Roboto light"/>
              </a:rPr>
              <a:t>6201 tags collected (just under 2000 </a:t>
            </a:r>
            <a:r>
              <a:rPr lang="en-US" sz="1200" dirty="0">
                <a:solidFill>
                  <a:schemeClr val="tx2"/>
                </a:solidFill>
                <a:latin typeface="Roboto light"/>
                <a:cs typeface="Roboto light"/>
              </a:rPr>
              <a:t>u</a:t>
            </a:r>
            <a:r>
              <a:rPr lang="en-US" sz="1200" dirty="0" smtClean="0">
                <a:solidFill>
                  <a:schemeClr val="tx2"/>
                </a:solidFill>
                <a:latin typeface="Roboto light"/>
                <a:cs typeface="Roboto light"/>
              </a:rPr>
              <a:t>nique tags)</a:t>
            </a:r>
            <a:endParaRPr lang="en-US" sz="1200" dirty="0">
              <a:solidFill>
                <a:schemeClr val="tx2"/>
              </a:solidFill>
              <a:latin typeface="Roboto light"/>
              <a:cs typeface="Roboto light"/>
            </a:endParaRPr>
          </a:p>
        </p:txBody>
      </p:sp>
      <p:sp>
        <p:nvSpPr>
          <p:cNvPr id="22" name="Text Placeholder 33"/>
          <p:cNvSpPr txBox="1">
            <a:spLocks/>
          </p:cNvSpPr>
          <p:nvPr/>
        </p:nvSpPr>
        <p:spPr>
          <a:xfrm>
            <a:off x="7037925"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5"/>
                </a:solidFill>
                <a:latin typeface="Roboto medium"/>
                <a:cs typeface="Roboto medium"/>
              </a:rPr>
              <a:t>Image Tagging</a:t>
            </a:r>
            <a:endParaRPr lang="en-AU" sz="1600" dirty="0">
              <a:solidFill>
                <a:schemeClr val="accent5"/>
              </a:solidFill>
              <a:latin typeface="Roboto medium"/>
              <a:cs typeface="Roboto medium"/>
            </a:endParaRPr>
          </a:p>
        </p:txBody>
      </p:sp>
      <p:sp>
        <p:nvSpPr>
          <p:cNvPr id="23" name="Oval 22"/>
          <p:cNvSpPr/>
          <p:nvPr/>
        </p:nvSpPr>
        <p:spPr>
          <a:xfrm>
            <a:off x="7442248" y="1279226"/>
            <a:ext cx="1256032" cy="1256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609172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 calcmode="lin" valueType="num">
                                      <p:cBhvr>
                                        <p:cTn id="25" dur="500" fill="hold"/>
                                        <p:tgtEl>
                                          <p:spTgt spid="23"/>
                                        </p:tgtEl>
                                        <p:attrNameLst>
                                          <p:attrName>style.rotation</p:attrName>
                                        </p:attrNameLst>
                                      </p:cBhvr>
                                      <p:tavLst>
                                        <p:tav tm="0">
                                          <p:val>
                                            <p:fltVal val="360"/>
                                          </p:val>
                                        </p:tav>
                                        <p:tav tm="100000">
                                          <p:val>
                                            <p:fltVal val="0"/>
                                          </p:val>
                                        </p:tav>
                                      </p:tavLst>
                                    </p:anim>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22" grpId="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28</a:t>
            </a:fld>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370" y="0"/>
            <a:ext cx="7669160" cy="6858000"/>
          </a:xfrm>
          <a:prstGeom prst="rect">
            <a:avLst/>
          </a:prstGeom>
        </p:spPr>
      </p:pic>
      <p:sp>
        <p:nvSpPr>
          <p:cNvPr id="10" name="Freeform 6"/>
          <p:cNvSpPr>
            <a:spLocks/>
          </p:cNvSpPr>
          <p:nvPr/>
        </p:nvSpPr>
        <p:spPr bwMode="auto">
          <a:xfrm>
            <a:off x="9663561" y="137716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2" name="Freeform 8"/>
          <p:cNvSpPr>
            <a:spLocks/>
          </p:cNvSpPr>
          <p:nvPr/>
        </p:nvSpPr>
        <p:spPr bwMode="auto">
          <a:xfrm>
            <a:off x="9663561" y="6271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3" name="Freeform 9"/>
          <p:cNvSpPr>
            <a:spLocks/>
          </p:cNvSpPr>
          <p:nvPr/>
        </p:nvSpPr>
        <p:spPr bwMode="auto">
          <a:xfrm>
            <a:off x="9663561" y="175340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4" name="Group 3"/>
          <p:cNvGrpSpPr/>
          <p:nvPr/>
        </p:nvGrpSpPr>
        <p:grpSpPr>
          <a:xfrm>
            <a:off x="10112894" y="1493445"/>
            <a:ext cx="1254147" cy="523167"/>
            <a:chOff x="1280192" y="1753407"/>
            <a:chExt cx="1254147" cy="523167"/>
          </a:xfrm>
        </p:grpSpPr>
        <p:sp>
          <p:nvSpPr>
            <p:cNvPr id="22" name="Oval 21"/>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24" name="Oval 23"/>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3" name="Rectangle 2"/>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75436E"/>
                  </a:solidFill>
                  <a:latin typeface="Roboto Medium" panose="02000000000000000000" pitchFamily="2" charset="0"/>
                  <a:ea typeface="Roboto Medium" panose="02000000000000000000" pitchFamily="2" charset="0"/>
                  <a:cs typeface="Roboto Medium" panose="02000000000000000000" pitchFamily="2" charset="0"/>
                </a:rPr>
                <a:t>BASIC</a:t>
              </a: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218893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50" y="4162221"/>
            <a:ext cx="3444538" cy="16613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686" y="950385"/>
            <a:ext cx="5867908" cy="4861981"/>
          </a:xfrm>
          <a:prstGeom prst="rect">
            <a:avLst/>
          </a:prstGeom>
        </p:spPr>
      </p:pic>
    </p:spTree>
    <p:extLst>
      <p:ext uri="{BB962C8B-B14F-4D97-AF65-F5344CB8AC3E}">
        <p14:creationId xmlns:p14="http://schemas.microsoft.com/office/powerpoint/2010/main" val="546279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583598"/>
            <a:chOff x="1178793" y="3706932"/>
            <a:chExt cx="2121742" cy="2583598"/>
          </a:xfrm>
        </p:grpSpPr>
        <p:sp>
          <p:nvSpPr>
            <p:cNvPr id="28" name="TextBox 27"/>
            <p:cNvSpPr txBox="1"/>
            <p:nvPr/>
          </p:nvSpPr>
          <p:spPr>
            <a:xfrm>
              <a:off x="1178793" y="5736532"/>
              <a:ext cx="694628" cy="553998"/>
            </a:xfrm>
            <a:prstGeom prst="rect">
              <a:avLst/>
            </a:prstGeom>
            <a:noFill/>
          </p:spPr>
          <p:txBody>
            <a:bodyPr wrap="square" rtlCol="0">
              <a:spAutoFit/>
            </a:bodyPr>
            <a:lstStyle/>
            <a:p>
              <a:pPr algn="ctr"/>
              <a:r>
                <a:rPr lang="en-US" sz="1000" dirty="0" smtClean="0">
                  <a:solidFill>
                    <a:srgbClr val="262626"/>
                  </a:solidFill>
                  <a:latin typeface="+mj-lt"/>
                </a:rPr>
                <a:t>von Hippel 1988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Shifting focus on creation by a product’s users.</a:t>
              </a:r>
              <a:endParaRPr lang="en-US" sz="1000" dirty="0">
                <a:solidFill>
                  <a:srgbClr val="262626"/>
                </a:solidFill>
                <a:latin typeface="+mn-lt"/>
              </a:endParaRPr>
            </a:p>
          </p:txBody>
        </p:sp>
      </p:grpSp>
      <p:grpSp>
        <p:nvGrpSpPr>
          <p:cNvPr id="12" name="Group 11"/>
          <p:cNvGrpSpPr/>
          <p:nvPr/>
        </p:nvGrpSpPr>
        <p:grpSpPr>
          <a:xfrm>
            <a:off x="2944101" y="2246699"/>
            <a:ext cx="2308562" cy="3889943"/>
            <a:chOff x="2944101" y="2246699"/>
            <a:chExt cx="2308562" cy="3889943"/>
          </a:xfrm>
        </p:grpSpPr>
        <p:sp>
          <p:nvSpPr>
            <p:cNvPr id="37" name="TextBox 36"/>
            <p:cNvSpPr txBox="1"/>
            <p:nvPr/>
          </p:nvSpPr>
          <p:spPr>
            <a:xfrm>
              <a:off x="2944101" y="5736532"/>
              <a:ext cx="982086" cy="400110"/>
            </a:xfrm>
            <a:prstGeom prst="rect">
              <a:avLst/>
            </a:prstGeom>
            <a:noFill/>
          </p:spPr>
          <p:txBody>
            <a:bodyPr wrap="square" rtlCol="0">
              <a:spAutoFit/>
            </a:bodyPr>
            <a:lstStyle/>
            <a:p>
              <a:pPr algn="ctr"/>
              <a:r>
                <a:rPr lang="en-US" sz="1000" dirty="0" smtClean="0">
                  <a:solidFill>
                    <a:srgbClr val="262626"/>
                  </a:solidFill>
                  <a:latin typeface="+mj-lt"/>
                </a:rPr>
                <a:t>Raymond 1999</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1713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A principle of software source code openness that evolved into a model of hyper-collaboration, often without discrimination toward the contributor, and quick user-focused development.</a:t>
              </a:r>
              <a:endParaRPr lang="en-US" sz="1000" dirty="0">
                <a:solidFill>
                  <a:srgbClr val="262626"/>
                </a:solidFill>
                <a:latin typeface="+mn-lt"/>
              </a:endParaRP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a:t>
            </a:r>
            <a:r>
              <a:rPr lang="en-US" sz="1000" dirty="0" err="1" smtClean="0">
                <a:solidFill>
                  <a:srgbClr val="262626"/>
                </a:solidFill>
                <a:latin typeface="+mn-lt"/>
              </a:rPr>
              <a:t>toefficiently</a:t>
            </a:r>
            <a:r>
              <a:rPr lang="en-US" sz="1000" dirty="0" smtClean="0">
                <a:solidFill>
                  <a:srgbClr val="262626"/>
                </a:solidFill>
                <a:latin typeface="+mn-lt"/>
              </a:rPr>
              <a:t>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2" y="2139945"/>
            <a:ext cx="2286674" cy="3483572"/>
            <a:chOff x="5014110" y="2139945"/>
            <a:chExt cx="2286674" cy="3483572"/>
          </a:xfrm>
        </p:grpSpPr>
        <p:grpSp>
          <p:nvGrpSpPr>
            <p:cNvPr id="65" name="Group 64"/>
            <p:cNvGrpSpPr/>
            <p:nvPr/>
          </p:nvGrpSpPr>
          <p:grpSpPr>
            <a:xfrm>
              <a:off x="5014110" y="2139945"/>
              <a:ext cx="694440" cy="3483572"/>
              <a:chOff x="5014110" y="2139945"/>
              <a:chExt cx="694440" cy="3483572"/>
            </a:xfrm>
          </p:grpSpPr>
          <p:cxnSp>
            <p:nvCxnSpPr>
              <p:cNvPr id="69" name="Straight Connector 68"/>
              <p:cNvCxnSpPr>
                <a:stCxn id="72" idx="7"/>
              </p:cNvCxnSpPr>
              <p:nvPr/>
            </p:nvCxnSpPr>
            <p:spPr>
              <a:xfrm>
                <a:off x="5361330" y="2978208"/>
                <a:ext cx="0" cy="258316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10" y="2139945"/>
                <a:ext cx="694440" cy="694440"/>
                <a:chOff x="5715874" y="1855064"/>
                <a:chExt cx="375488" cy="375488"/>
              </a:xfrm>
              <a:solidFill>
                <a:schemeClr val="accent6"/>
              </a:solidFill>
            </p:grpSpPr>
            <p:sp>
              <p:nvSpPr>
                <p:cNvPr id="72" name="Teardrop 71"/>
                <p:cNvSpPr/>
                <p:nvPr/>
              </p:nvSpPr>
              <p:spPr>
                <a:xfrm rot="8100000">
                  <a:off x="5715874" y="185506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
        <p:nvSpPr>
          <p:cNvPr id="68" name="Text Placeholder 33"/>
          <p:cNvSpPr txBox="1">
            <a:spLocks/>
          </p:cNvSpPr>
          <p:nvPr/>
        </p:nvSpPr>
        <p:spPr>
          <a:xfrm>
            <a:off x="1250019" y="2245324"/>
            <a:ext cx="1079932"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rgbClr val="75436E"/>
                </a:solidFill>
                <a:latin typeface="Lato" panose="020F0502020204030203" pitchFamily="34" charset="0"/>
              </a:rPr>
              <a:t>Citizen Science</a:t>
            </a:r>
            <a:endParaRPr lang="en-AU" sz="1300" b="1" dirty="0">
              <a:solidFill>
                <a:srgbClr val="75436E"/>
              </a:solidFill>
              <a:latin typeface="Lato" panose="020F0502020204030203" pitchFamily="34" charset="0"/>
            </a:endParaRPr>
          </a:p>
        </p:txBody>
      </p:sp>
      <p:cxnSp>
        <p:nvCxnSpPr>
          <p:cNvPr id="75" name="Straight Arrow Connector 74"/>
          <p:cNvCxnSpPr/>
          <p:nvPr/>
        </p:nvCxnSpPr>
        <p:spPr>
          <a:xfrm flipH="1" flipV="1">
            <a:off x="1212947" y="2577983"/>
            <a:ext cx="945004" cy="23740"/>
          </a:xfrm>
          <a:prstGeom prst="straightConnector1">
            <a:avLst/>
          </a:prstGeom>
          <a:ln w="120650">
            <a:solidFill>
              <a:srgbClr val="75436E"/>
            </a:solidFill>
            <a:headEnd w="lg" len="lg"/>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50"/>
                                        <p:tgtEl>
                                          <p:spTgt spid="64"/>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74" grpId="0"/>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068" y="1342587"/>
            <a:ext cx="5982218" cy="3833192"/>
          </a:xfrm>
          <a:prstGeom prst="rect">
            <a:avLst/>
          </a:prstGeom>
        </p:spPr>
      </p:pic>
      <p:sp>
        <p:nvSpPr>
          <p:cNvPr id="11" name="Freeform 6"/>
          <p:cNvSpPr>
            <a:spLocks/>
          </p:cNvSpPr>
          <p:nvPr/>
        </p:nvSpPr>
        <p:spPr bwMode="auto">
          <a:xfrm>
            <a:off x="8713608" y="184354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A4CC29"/>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2" name="Freeform 8"/>
          <p:cNvSpPr>
            <a:spLocks/>
          </p:cNvSpPr>
          <p:nvPr/>
        </p:nvSpPr>
        <p:spPr bwMode="auto">
          <a:xfrm>
            <a:off x="8713608" y="52909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3" name="Freeform 9"/>
          <p:cNvSpPr>
            <a:spLocks/>
          </p:cNvSpPr>
          <p:nvPr/>
        </p:nvSpPr>
        <p:spPr bwMode="auto">
          <a:xfrm>
            <a:off x="8713608" y="221978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14" name="Group 13"/>
          <p:cNvGrpSpPr/>
          <p:nvPr/>
        </p:nvGrpSpPr>
        <p:grpSpPr>
          <a:xfrm>
            <a:off x="9162941" y="1959825"/>
            <a:ext cx="1254147" cy="523167"/>
            <a:chOff x="1280192" y="1753407"/>
            <a:chExt cx="1254147" cy="523167"/>
          </a:xfrm>
        </p:grpSpPr>
        <p:sp>
          <p:nvSpPr>
            <p:cNvPr id="15" name="Oval 14"/>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6" name="Oval 15"/>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7" name="Rectangle 16"/>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
        <p:nvSpPr>
          <p:cNvPr id="18" name="TextBox 17"/>
          <p:cNvSpPr txBox="1"/>
          <p:nvPr/>
        </p:nvSpPr>
        <p:spPr>
          <a:xfrm>
            <a:off x="9211893" y="2052133"/>
            <a:ext cx="1192955" cy="338554"/>
          </a:xfrm>
          <a:prstGeom prst="rect">
            <a:avLst/>
          </a:prstGeom>
          <a:noFill/>
        </p:spPr>
        <p:txBody>
          <a:bodyPr wrap="none" rtlCol="0">
            <a:spAutoFit/>
          </a:bodyPr>
          <a:lstStyle/>
          <a:p>
            <a:r>
              <a:rPr lang="en-US" sz="1600" dirty="0" smtClean="0">
                <a:solidFill>
                  <a:srgbClr val="A4CC29"/>
                </a:solidFill>
                <a:latin typeface="+mj-lt"/>
              </a:rPr>
              <a:t>FEEDBACK</a:t>
            </a:r>
            <a:endParaRPr lang="en-US" sz="1600" dirty="0">
              <a:solidFill>
                <a:srgbClr val="A4CC29"/>
              </a:solidFill>
              <a:latin typeface="+mj-lt"/>
            </a:endParaRPr>
          </a:p>
        </p:txBody>
      </p:sp>
    </p:spTree>
    <p:extLst>
      <p:ext uri="{BB962C8B-B14F-4D97-AF65-F5344CB8AC3E}">
        <p14:creationId xmlns:p14="http://schemas.microsoft.com/office/powerpoint/2010/main" val="74907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71" y="0"/>
            <a:ext cx="6224258" cy="6858000"/>
          </a:xfrm>
          <a:prstGeom prst="rect">
            <a:avLst/>
          </a:prstGeom>
        </p:spPr>
      </p:pic>
      <p:sp>
        <p:nvSpPr>
          <p:cNvPr id="4" name="Freeform 6"/>
          <p:cNvSpPr>
            <a:spLocks/>
          </p:cNvSpPr>
          <p:nvPr/>
        </p:nvSpPr>
        <p:spPr bwMode="auto">
          <a:xfrm>
            <a:off x="9079159" y="1625366"/>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solidFill>
                <a:srgbClr val="1EE7C3"/>
              </a:solidFill>
            </a:endParaRPr>
          </a:p>
        </p:txBody>
      </p:sp>
      <p:sp>
        <p:nvSpPr>
          <p:cNvPr id="5" name="Freeform 8"/>
          <p:cNvSpPr>
            <a:spLocks/>
          </p:cNvSpPr>
          <p:nvPr/>
        </p:nvSpPr>
        <p:spPr bwMode="auto">
          <a:xfrm>
            <a:off x="9079159" y="310916"/>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75436E"/>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6" name="Freeform 9"/>
          <p:cNvSpPr>
            <a:spLocks/>
          </p:cNvSpPr>
          <p:nvPr/>
        </p:nvSpPr>
        <p:spPr bwMode="auto">
          <a:xfrm>
            <a:off x="9079159" y="2001604"/>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7" name="Group 6"/>
          <p:cNvGrpSpPr/>
          <p:nvPr/>
        </p:nvGrpSpPr>
        <p:grpSpPr>
          <a:xfrm>
            <a:off x="9528492" y="1741642"/>
            <a:ext cx="1254147" cy="523167"/>
            <a:chOff x="1280192" y="1753407"/>
            <a:chExt cx="1254147" cy="523167"/>
          </a:xfrm>
        </p:grpSpPr>
        <p:sp>
          <p:nvSpPr>
            <p:cNvPr id="8" name="Oval 7"/>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9" name="Oval 8"/>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Rectangle 9"/>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15A24"/>
                  </a:solidFill>
                  <a:latin typeface="Roboto Medium" panose="02000000000000000000" pitchFamily="2" charset="0"/>
                  <a:ea typeface="Roboto Medium" panose="02000000000000000000" pitchFamily="2" charset="0"/>
                  <a:cs typeface="Roboto Medium" panose="02000000000000000000" pitchFamily="2" charset="0"/>
                </a:rPr>
                <a:t>FAST</a:t>
              </a:r>
              <a:endParaRPr lang="en-US" sz="1600" dirty="0">
                <a:solidFill>
                  <a:srgbClr val="F15A24"/>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10339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925" y="647459"/>
            <a:ext cx="6104149" cy="5563082"/>
          </a:xfrm>
          <a:prstGeom prst="rect">
            <a:avLst/>
          </a:prstGeom>
        </p:spPr>
      </p:pic>
      <p:sp>
        <p:nvSpPr>
          <p:cNvPr id="4" name="Freeform 6"/>
          <p:cNvSpPr>
            <a:spLocks/>
          </p:cNvSpPr>
          <p:nvPr/>
        </p:nvSpPr>
        <p:spPr bwMode="auto">
          <a:xfrm>
            <a:off x="9018808" y="163712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5" name="Freeform 8"/>
          <p:cNvSpPr>
            <a:spLocks/>
          </p:cNvSpPr>
          <p:nvPr/>
        </p:nvSpPr>
        <p:spPr bwMode="auto">
          <a:xfrm>
            <a:off x="9018808" y="32267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solidFill>
                <a:srgbClr val="F15A24"/>
              </a:solidFill>
            </a:endParaRPr>
          </a:p>
        </p:txBody>
      </p:sp>
      <p:sp>
        <p:nvSpPr>
          <p:cNvPr id="6" name="Freeform 9"/>
          <p:cNvSpPr>
            <a:spLocks/>
          </p:cNvSpPr>
          <p:nvPr/>
        </p:nvSpPr>
        <p:spPr bwMode="auto">
          <a:xfrm>
            <a:off x="9018808" y="201336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7" name="Group 6"/>
          <p:cNvGrpSpPr/>
          <p:nvPr/>
        </p:nvGrpSpPr>
        <p:grpSpPr>
          <a:xfrm>
            <a:off x="9468141" y="1753405"/>
            <a:ext cx="1254147" cy="523167"/>
            <a:chOff x="1280192" y="1753407"/>
            <a:chExt cx="1254147" cy="523167"/>
          </a:xfrm>
        </p:grpSpPr>
        <p:sp>
          <p:nvSpPr>
            <p:cNvPr id="8" name="Oval 7"/>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9" name="Oval 8"/>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Rectangle 9"/>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1EE7C3"/>
                  </a:solidFill>
                  <a:latin typeface="Roboto Medium" panose="02000000000000000000" pitchFamily="2" charset="0"/>
                  <a:ea typeface="Roboto Medium" panose="02000000000000000000" pitchFamily="2" charset="0"/>
                  <a:cs typeface="Roboto Medium" panose="02000000000000000000" pitchFamily="2" charset="0"/>
                </a:rPr>
                <a:t>TRAIN</a:t>
              </a:r>
              <a:endParaRPr lang="en-US" sz="1600" dirty="0">
                <a:solidFill>
                  <a:srgbClr val="1EE7C3"/>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246954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33</a:t>
            </a:fld>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598" y="773511"/>
            <a:ext cx="5408760" cy="5484231"/>
          </a:xfrm>
          <a:prstGeom prst="rect">
            <a:avLst/>
          </a:prstGeom>
        </p:spPr>
      </p:pic>
      <p:sp>
        <p:nvSpPr>
          <p:cNvPr id="5" name="Freeform 6"/>
          <p:cNvSpPr>
            <a:spLocks/>
          </p:cNvSpPr>
          <p:nvPr/>
        </p:nvSpPr>
        <p:spPr bwMode="auto">
          <a:xfrm>
            <a:off x="8442028" y="1480375"/>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6" name="Freeform 8"/>
          <p:cNvSpPr>
            <a:spLocks/>
          </p:cNvSpPr>
          <p:nvPr/>
        </p:nvSpPr>
        <p:spPr bwMode="auto">
          <a:xfrm>
            <a:off x="8442028" y="165925"/>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7" name="Freeform 9"/>
          <p:cNvSpPr>
            <a:spLocks/>
          </p:cNvSpPr>
          <p:nvPr/>
        </p:nvSpPr>
        <p:spPr bwMode="auto">
          <a:xfrm>
            <a:off x="8442028" y="1856613"/>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A4CC29"/>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8" name="Group 7"/>
          <p:cNvGrpSpPr/>
          <p:nvPr/>
        </p:nvGrpSpPr>
        <p:grpSpPr>
          <a:xfrm>
            <a:off x="8891361" y="1596651"/>
            <a:ext cx="1254147" cy="523167"/>
            <a:chOff x="1280192" y="1753407"/>
            <a:chExt cx="1254147" cy="523167"/>
          </a:xfrm>
        </p:grpSpPr>
        <p:sp>
          <p:nvSpPr>
            <p:cNvPr id="9" name="Oval 8"/>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Oval 9"/>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1" name="Rectangle 10"/>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
        <p:nvSpPr>
          <p:cNvPr id="3" name="TextBox 2"/>
          <p:cNvSpPr txBox="1"/>
          <p:nvPr/>
        </p:nvSpPr>
        <p:spPr>
          <a:xfrm>
            <a:off x="8940313" y="1688959"/>
            <a:ext cx="1157689" cy="338554"/>
          </a:xfrm>
          <a:prstGeom prst="rect">
            <a:avLst/>
          </a:prstGeom>
          <a:noFill/>
        </p:spPr>
        <p:txBody>
          <a:bodyPr wrap="none" rtlCol="0">
            <a:spAutoFit/>
          </a:bodyPr>
          <a:lstStyle/>
          <a:p>
            <a:r>
              <a:rPr lang="en-US" sz="1600" dirty="0" smtClean="0">
                <a:solidFill>
                  <a:srgbClr val="118CE7"/>
                </a:solidFill>
                <a:latin typeface="+mj-lt"/>
              </a:rPr>
              <a:t>INSTRUCT</a:t>
            </a:r>
            <a:endParaRPr lang="en-US" sz="1600" dirty="0">
              <a:solidFill>
                <a:srgbClr val="118CE7"/>
              </a:solidFill>
              <a:latin typeface="+mj-lt"/>
            </a:endParaRPr>
          </a:p>
        </p:txBody>
      </p:sp>
    </p:spTree>
    <p:extLst>
      <p:ext uri="{BB962C8B-B14F-4D97-AF65-F5344CB8AC3E}">
        <p14:creationId xmlns:p14="http://schemas.microsoft.com/office/powerpoint/2010/main" val="167741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34</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34</a:t>
            </a:fld>
            <a:endParaRPr lang="en-US" dirty="0"/>
          </a:p>
        </p:txBody>
      </p:sp>
      <p:sp>
        <p:nvSpPr>
          <p:cNvPr id="19" name="Text Placeholder 33"/>
          <p:cNvSpPr txBox="1">
            <a:spLocks/>
          </p:cNvSpPr>
          <p:nvPr/>
        </p:nvSpPr>
        <p:spPr>
          <a:xfrm>
            <a:off x="637881" y="4123850"/>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3"/>
                </a:solidFill>
                <a:latin typeface="Roboto medium"/>
                <a:cs typeface="Roboto medium"/>
              </a:rPr>
              <a:t>Relevance Judgments over Image Retrieval</a:t>
            </a:r>
            <a:endParaRPr lang="en-AU" sz="1600" dirty="0">
              <a:solidFill>
                <a:schemeClr val="accent3"/>
              </a:solidFill>
              <a:latin typeface="Roboto medium"/>
              <a:cs typeface="Roboto medium"/>
            </a:endParaRPr>
          </a:p>
        </p:txBody>
      </p:sp>
      <p:sp>
        <p:nvSpPr>
          <p:cNvPr id="20" name="Oval 19"/>
          <p:cNvSpPr/>
          <p:nvPr/>
        </p:nvSpPr>
        <p:spPr>
          <a:xfrm>
            <a:off x="1042204" y="2535254"/>
            <a:ext cx="1256032"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solidFill>
                  <a:schemeClr val="bg1"/>
                </a:solidFill>
                <a:latin typeface="FontAwesome" pitchFamily="2" charset="0"/>
              </a:rPr>
              <a:t></a:t>
            </a: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4178287134"/>
              </p:ext>
            </p:extLst>
          </p:nvPr>
        </p:nvGraphicFramePr>
        <p:xfrm>
          <a:off x="3931919" y="5315815"/>
          <a:ext cx="5630090" cy="1280160"/>
        </p:xfrm>
        <a:graphic>
          <a:graphicData uri="http://schemas.openxmlformats.org/drawingml/2006/table">
            <a:tbl>
              <a:tblPr firstRow="1" firstCol="1" lastCol="1">
                <a:tableStyleId>{1FECB4D8-DB02-4DC6-A0A2-4F2EBAE1DC90}</a:tableStyleId>
              </a:tblPr>
              <a:tblGrid>
                <a:gridCol w="1126018"/>
                <a:gridCol w="1126018"/>
                <a:gridCol w="1126018"/>
                <a:gridCol w="1126018"/>
                <a:gridCol w="1126018"/>
              </a:tblGrid>
              <a:tr h="0">
                <a:tc>
                  <a:txBody>
                    <a:bodyPr/>
                    <a:lstStyle/>
                    <a:p>
                      <a:pPr marL="0" marR="0">
                        <a:spcBef>
                          <a:spcPts val="180"/>
                        </a:spcBef>
                        <a:spcAft>
                          <a:spcPts val="180"/>
                        </a:spcAft>
                      </a:pPr>
                      <a:r>
                        <a:rPr lang="en-US" sz="1400" dirty="0">
                          <a:effectLst/>
                        </a:rPr>
                        <a:t>condition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mean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median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std.dev</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sig</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r>
              <a:tr h="0">
                <a:tc>
                  <a:txBody>
                    <a:bodyPr/>
                    <a:lstStyle/>
                    <a:p>
                      <a:pPr marL="0" marR="0">
                        <a:spcBef>
                          <a:spcPts val="180"/>
                        </a:spcBef>
                        <a:spcAft>
                          <a:spcPts val="180"/>
                        </a:spcAft>
                      </a:pPr>
                      <a:r>
                        <a:rPr lang="en-US" sz="1400" dirty="0">
                          <a:effectLst/>
                        </a:rPr>
                        <a:t>BASE</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0.734</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0.800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0.269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FAST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0.693</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0.800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0.267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FDBK</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0.796</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0.875</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0.216</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INSTRUCT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0.791</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0.857</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0.259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TRAIN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0.780</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0.800</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0.214</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400" dirty="0">
                          <a:effectLst/>
                        </a:rPr>
                        <a:t> </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bl>
          </a:graphicData>
        </a:graphic>
      </p:graphicFrame>
      <p:sp>
        <p:nvSpPr>
          <p:cNvPr id="5" name="TextBox 4"/>
          <p:cNvSpPr txBox="1"/>
          <p:nvPr/>
        </p:nvSpPr>
        <p:spPr>
          <a:xfrm>
            <a:off x="4088674" y="984825"/>
            <a:ext cx="7119257" cy="4247317"/>
          </a:xfrm>
          <a:prstGeom prst="rect">
            <a:avLst/>
          </a:prstGeom>
          <a:noFill/>
        </p:spPr>
        <p:txBody>
          <a:bodyPr wrap="square" rtlCol="0">
            <a:spAutoFit/>
          </a:bodyPr>
          <a:lstStyle/>
          <a:p>
            <a:r>
              <a:rPr lang="en-US" b="1" dirty="0" smtClean="0"/>
              <a:t>Per-Task Training Intervention (INSTRUCT)</a:t>
            </a:r>
          </a:p>
          <a:p>
            <a:r>
              <a:rPr lang="en-US" b="1" dirty="0"/>
              <a:t>	</a:t>
            </a:r>
            <a:r>
              <a:rPr lang="en-US" b="1" dirty="0" smtClean="0">
                <a:solidFill>
                  <a:srgbClr val="00B050"/>
                </a:solidFill>
              </a:rPr>
              <a:t>highly significantly </a:t>
            </a:r>
            <a:r>
              <a:rPr lang="en-US" dirty="0" smtClean="0"/>
              <a:t>improved the quality of results</a:t>
            </a:r>
          </a:p>
          <a:p>
            <a:r>
              <a:rPr lang="en-US" dirty="0">
                <a:latin typeface="FontAwesome" pitchFamily="50" charset="0"/>
              </a:rPr>
              <a:t>	</a:t>
            </a:r>
            <a:r>
              <a:rPr lang="en-US" dirty="0" smtClean="0">
                <a:solidFill>
                  <a:srgbClr val="75436E"/>
                </a:solidFill>
                <a:latin typeface="FontAwesome" pitchFamily="50" charset="0"/>
              </a:rPr>
              <a:t>  </a:t>
            </a:r>
            <a:r>
              <a:rPr lang="en-US" dirty="0" smtClean="0">
                <a:solidFill>
                  <a:srgbClr val="75436E"/>
                </a:solidFill>
              </a:rPr>
              <a:t>No Change</a:t>
            </a:r>
            <a:r>
              <a:rPr lang="en-US" dirty="0" smtClean="0"/>
              <a:t>	</a:t>
            </a:r>
            <a:endParaRPr lang="en-US" dirty="0" smtClean="0">
              <a:latin typeface="FontAwesome" pitchFamily="50" charset="0"/>
            </a:endParaRPr>
          </a:p>
          <a:p>
            <a:endParaRPr lang="en-US" b="1" dirty="0" smtClean="0"/>
          </a:p>
          <a:p>
            <a:r>
              <a:rPr lang="en-US" b="1" dirty="0"/>
              <a:t>Performance Feedback Interface (FDBK)</a:t>
            </a:r>
          </a:p>
          <a:p>
            <a:r>
              <a:rPr lang="en-US" b="1" dirty="0" smtClean="0">
                <a:solidFill>
                  <a:srgbClr val="00B050"/>
                </a:solidFill>
              </a:rPr>
              <a:t>	significantly </a:t>
            </a:r>
            <a:r>
              <a:rPr lang="en-US" dirty="0"/>
              <a:t>improved the quality of </a:t>
            </a:r>
            <a:r>
              <a:rPr lang="en-US" dirty="0" smtClean="0"/>
              <a:t>results</a:t>
            </a:r>
          </a:p>
          <a:p>
            <a:r>
              <a:rPr lang="en-US" dirty="0"/>
              <a:t>	</a:t>
            </a:r>
            <a:r>
              <a:rPr lang="en-US" dirty="0">
                <a:latin typeface="FontAwesome" pitchFamily="50" charset="0"/>
              </a:rPr>
              <a:t> </a:t>
            </a:r>
            <a:r>
              <a:rPr lang="en-US" dirty="0" smtClean="0">
                <a:solidFill>
                  <a:srgbClr val="75436E"/>
                </a:solidFill>
                <a:latin typeface="FontAwesome" pitchFamily="50" charset="0"/>
              </a:rPr>
              <a:t>   </a:t>
            </a:r>
            <a:r>
              <a:rPr lang="en-US" dirty="0">
                <a:solidFill>
                  <a:srgbClr val="75436E"/>
                </a:solidFill>
                <a:latin typeface="FontAwesome" pitchFamily="50" charset="0"/>
              </a:rPr>
              <a:t></a:t>
            </a:r>
            <a:r>
              <a:rPr lang="en-US" dirty="0" smtClean="0">
                <a:solidFill>
                  <a:srgbClr val="75436E"/>
                </a:solidFill>
              </a:rPr>
              <a:t>  </a:t>
            </a:r>
            <a:r>
              <a:rPr lang="en-US" dirty="0" smtClean="0">
                <a:solidFill>
                  <a:srgbClr val="75436E"/>
                </a:solidFill>
                <a:latin typeface="FontAwesome" pitchFamily="50" charset="0"/>
              </a:rPr>
              <a:t> </a:t>
            </a:r>
          </a:p>
          <a:p>
            <a:endParaRPr lang="en-US" b="1" dirty="0" smtClean="0">
              <a:solidFill>
                <a:srgbClr val="75436E"/>
              </a:solidFill>
            </a:endParaRPr>
          </a:p>
          <a:p>
            <a:r>
              <a:rPr lang="en-US" b="1" dirty="0" smtClean="0"/>
              <a:t>First-Task Training Intervention (TRAIN)</a:t>
            </a:r>
          </a:p>
          <a:p>
            <a:r>
              <a:rPr lang="en-US" dirty="0"/>
              <a:t>	</a:t>
            </a:r>
            <a:r>
              <a:rPr lang="en-US" dirty="0" smtClean="0"/>
              <a:t>Did not significantly change performance</a:t>
            </a:r>
          </a:p>
          <a:p>
            <a:r>
              <a:rPr lang="en-US" dirty="0"/>
              <a:t>	</a:t>
            </a:r>
            <a:r>
              <a:rPr lang="en-US" dirty="0">
                <a:solidFill>
                  <a:srgbClr val="75436E"/>
                </a:solidFill>
                <a:latin typeface="FontAwesome" pitchFamily="50" charset="0"/>
              </a:rPr>
              <a:t> </a:t>
            </a:r>
            <a:r>
              <a:rPr lang="en-US" dirty="0" smtClean="0">
                <a:solidFill>
                  <a:srgbClr val="75436E"/>
                </a:solidFill>
                <a:latin typeface="FontAwesome" pitchFamily="50" charset="0"/>
              </a:rPr>
              <a:t>  </a:t>
            </a:r>
            <a:r>
              <a:rPr lang="en-US" dirty="0">
                <a:solidFill>
                  <a:srgbClr val="75436E"/>
                </a:solidFill>
                <a:latin typeface="FontAwesome" pitchFamily="50" charset="0"/>
              </a:rPr>
              <a:t> </a:t>
            </a:r>
            <a:r>
              <a:rPr lang="en-US" dirty="0" smtClean="0">
                <a:solidFill>
                  <a:srgbClr val="75436E"/>
                </a:solidFill>
                <a:latin typeface="FontAwesome" pitchFamily="50" charset="0"/>
              </a:rPr>
              <a:t></a:t>
            </a:r>
            <a:r>
              <a:rPr lang="en-US" dirty="0">
                <a:solidFill>
                  <a:srgbClr val="75436E"/>
                </a:solidFill>
                <a:latin typeface="FontAwesome" pitchFamily="50" charset="0"/>
              </a:rPr>
              <a:t> </a:t>
            </a:r>
            <a:r>
              <a:rPr lang="en-US" dirty="0" smtClean="0">
                <a:solidFill>
                  <a:srgbClr val="75436E"/>
                </a:solidFill>
                <a:latin typeface="FontAwesome" pitchFamily="50" charset="0"/>
              </a:rPr>
              <a:t></a:t>
            </a:r>
          </a:p>
          <a:p>
            <a:endParaRPr lang="en-US" b="1" dirty="0"/>
          </a:p>
          <a:p>
            <a:r>
              <a:rPr lang="en-US" b="1" dirty="0" smtClean="0"/>
              <a:t>Time-limited Interface  (FAST)</a:t>
            </a:r>
          </a:p>
          <a:p>
            <a:r>
              <a:rPr lang="en-US" dirty="0"/>
              <a:t>	</a:t>
            </a:r>
            <a:r>
              <a:rPr lang="en-US" b="1" dirty="0" smtClean="0">
                <a:solidFill>
                  <a:srgbClr val="EC2138"/>
                </a:solidFill>
              </a:rPr>
              <a:t>significantly lowered </a:t>
            </a:r>
            <a:r>
              <a:rPr lang="en-US" dirty="0" smtClean="0"/>
              <a:t>the quality of results</a:t>
            </a:r>
          </a:p>
          <a:p>
            <a:r>
              <a:rPr lang="en-US" dirty="0" smtClean="0">
                <a:latin typeface="FontAwesome" pitchFamily="50" charset="0"/>
              </a:rPr>
              <a:t>	</a:t>
            </a:r>
            <a:r>
              <a:rPr lang="en-US" dirty="0" smtClean="0">
                <a:solidFill>
                  <a:srgbClr val="75436E"/>
                </a:solidFill>
                <a:latin typeface="FontAwesome" pitchFamily="50" charset="0"/>
              </a:rPr>
              <a:t>    </a:t>
            </a:r>
            <a:r>
              <a:rPr lang="en-US" dirty="0">
                <a:solidFill>
                  <a:srgbClr val="75436E"/>
                </a:solidFill>
                <a:latin typeface="FontAwesome" pitchFamily="50" charset="0"/>
              </a:rPr>
              <a:t></a:t>
            </a:r>
            <a:endParaRPr lang="en-US" dirty="0"/>
          </a:p>
        </p:txBody>
      </p:sp>
    </p:spTree>
    <p:extLst>
      <p:ext uri="{BB962C8B-B14F-4D97-AF65-F5344CB8AC3E}">
        <p14:creationId xmlns:p14="http://schemas.microsoft.com/office/powerpoint/2010/main" val="501601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dirty="0"/>
          </a:p>
        </p:txBody>
      </p:sp>
      <p:pic>
        <p:nvPicPr>
          <p:cNvPr id="3" name="Picture"/>
          <p:cNvPicPr/>
          <p:nvPr/>
        </p:nvPicPr>
        <p:blipFill>
          <a:blip r:embed="rId2"/>
          <a:stretch>
            <a:fillRect/>
          </a:stretch>
        </p:blipFill>
        <p:spPr bwMode="auto">
          <a:xfrm>
            <a:off x="3429000" y="762000"/>
            <a:ext cx="5334000" cy="5334000"/>
          </a:xfrm>
          <a:prstGeom prst="rect">
            <a:avLst/>
          </a:prstGeom>
          <a:noFill/>
          <a:ln w="9525">
            <a:noFill/>
            <a:headEnd/>
            <a:tailEnd/>
          </a:ln>
        </p:spPr>
      </p:pic>
    </p:spTree>
    <p:extLst>
      <p:ext uri="{BB962C8B-B14F-4D97-AF65-F5344CB8AC3E}">
        <p14:creationId xmlns:p14="http://schemas.microsoft.com/office/powerpoint/2010/main" val="3346377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36</a:t>
            </a:fld>
            <a:endParaRPr lang="en-US" dirty="0"/>
          </a:p>
        </p:txBody>
      </p:sp>
      <p:pic>
        <p:nvPicPr>
          <p:cNvPr id="3" name="Picture"/>
          <p:cNvPicPr/>
          <p:nvPr/>
        </p:nvPicPr>
        <p:blipFill>
          <a:blip r:embed="rId2"/>
          <a:stretch>
            <a:fillRect/>
          </a:stretch>
        </p:blipFill>
        <p:spPr bwMode="auto">
          <a:xfrm>
            <a:off x="1940181" y="1162595"/>
            <a:ext cx="8311638" cy="4532810"/>
          </a:xfrm>
          <a:prstGeom prst="rect">
            <a:avLst/>
          </a:prstGeom>
          <a:noFill/>
          <a:ln w="9525">
            <a:noFill/>
            <a:headEnd/>
            <a:tailEnd/>
          </a:ln>
        </p:spPr>
      </p:pic>
    </p:spTree>
    <p:extLst>
      <p:ext uri="{BB962C8B-B14F-4D97-AF65-F5344CB8AC3E}">
        <p14:creationId xmlns:p14="http://schemas.microsoft.com/office/powerpoint/2010/main" val="4111031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37</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37</a:t>
            </a:fld>
            <a:endParaRPr lang="en-US" dirty="0"/>
          </a:p>
        </p:txBody>
      </p:sp>
      <p:sp>
        <p:nvSpPr>
          <p:cNvPr id="19" name="Text Placeholder 33"/>
          <p:cNvSpPr txBox="1">
            <a:spLocks/>
          </p:cNvSpPr>
          <p:nvPr/>
        </p:nvSpPr>
        <p:spPr>
          <a:xfrm>
            <a:off x="637881" y="4123850"/>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a:solidFill>
                  <a:schemeClr val="accent5"/>
                </a:solidFill>
                <a:latin typeface="Roboto medium"/>
                <a:cs typeface="Roboto medium"/>
              </a:rPr>
              <a:t>Image Tagging</a:t>
            </a:r>
            <a:endParaRPr lang="en-AU" sz="1600" dirty="0">
              <a:solidFill>
                <a:schemeClr val="accent5"/>
              </a:solidFill>
              <a:latin typeface="Roboto medium"/>
              <a:cs typeface="Roboto medium"/>
            </a:endParaRPr>
          </a:p>
        </p:txBody>
      </p:sp>
      <p:sp>
        <p:nvSpPr>
          <p:cNvPr id="20" name="Oval 19"/>
          <p:cNvSpPr/>
          <p:nvPr/>
        </p:nvSpPr>
        <p:spPr>
          <a:xfrm>
            <a:off x="1042204" y="2535254"/>
            <a:ext cx="1256032" cy="1256028"/>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3200" dirty="0">
                <a:solidFill>
                  <a:srgbClr val="FFFFFF"/>
                </a:solidFill>
                <a:latin typeface="FontAwesome" pitchFamily="2" charset="0"/>
              </a:rPr>
              <a:t></a:t>
            </a:r>
            <a:endParaRPr lang="en-US" sz="3200" dirty="0"/>
          </a:p>
        </p:txBody>
      </p:sp>
      <p:pic>
        <p:nvPicPr>
          <p:cNvPr id="10" name="Picture"/>
          <p:cNvPicPr/>
          <p:nvPr/>
        </p:nvPicPr>
        <p:blipFill>
          <a:blip r:embed="rId3"/>
          <a:stretch>
            <a:fillRect/>
          </a:stretch>
        </p:blipFill>
        <p:spPr bwMode="auto">
          <a:xfrm>
            <a:off x="5962135" y="4353695"/>
            <a:ext cx="3531326" cy="2424844"/>
          </a:xfrm>
          <a:prstGeom prst="rect">
            <a:avLst/>
          </a:prstGeom>
          <a:noFill/>
          <a:ln w="9525">
            <a:noFill/>
            <a:headEnd/>
            <a:tailEnd/>
          </a:ln>
        </p:spPr>
      </p:pic>
      <p:graphicFrame>
        <p:nvGraphicFramePr>
          <p:cNvPr id="2" name="Table 1"/>
          <p:cNvGraphicFramePr>
            <a:graphicFrameLocks noGrp="1"/>
          </p:cNvGraphicFramePr>
          <p:nvPr>
            <p:extLst>
              <p:ext uri="{D42A27DB-BD31-4B8C-83A1-F6EECF244321}">
                <p14:modId xmlns:p14="http://schemas.microsoft.com/office/powerpoint/2010/main" val="620160542"/>
              </p:ext>
            </p:extLst>
          </p:nvPr>
        </p:nvGraphicFramePr>
        <p:xfrm>
          <a:off x="862148" y="5135043"/>
          <a:ext cx="4090852" cy="914400"/>
        </p:xfrm>
        <a:graphic>
          <a:graphicData uri="http://schemas.openxmlformats.org/drawingml/2006/table">
            <a:tbl>
              <a:tblPr firstRow="1" firstCol="1" lastCol="1">
                <a:tableStyleId>{FABFCF23-3B69-468F-B69F-88F6DE6A72F2}</a:tableStyleId>
              </a:tblPr>
              <a:tblGrid>
                <a:gridCol w="1022713"/>
                <a:gridCol w="1022713"/>
                <a:gridCol w="1022713"/>
                <a:gridCol w="1022713"/>
              </a:tblGrid>
              <a:tr h="0">
                <a:tc>
                  <a:txBody>
                    <a:bodyPr/>
                    <a:lstStyle/>
                    <a:p>
                      <a:pPr marL="0" marR="0">
                        <a:spcBef>
                          <a:spcPts val="180"/>
                        </a:spcBef>
                        <a:spcAft>
                          <a:spcPts val="180"/>
                        </a:spcAft>
                      </a:pPr>
                      <a:r>
                        <a:rPr lang="en-US" sz="1200" dirty="0">
                          <a:effectLst/>
                        </a:rPr>
                        <a:t>condition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mean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a:effectLst/>
                        </a:rPr>
                        <a:t>median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err="1">
                          <a:effectLst/>
                        </a:rPr>
                        <a:t>std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r>
              <a:tr h="0">
                <a:tc>
                  <a:txBody>
                    <a:bodyPr/>
                    <a:lstStyle/>
                    <a:p>
                      <a:pPr marL="0" marR="0">
                        <a:spcBef>
                          <a:spcPts val="180"/>
                        </a:spcBef>
                        <a:spcAft>
                          <a:spcPts val="180"/>
                        </a:spcAft>
                      </a:pPr>
                      <a:r>
                        <a:rPr lang="en-US" sz="1200">
                          <a:effectLst/>
                        </a:rPr>
                        <a:t>BASE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2.739</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2.738</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0.353</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FAST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2.457</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2.420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0.355</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FDBK</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2.648</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2.667</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0.580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TRAIN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3.071</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3.000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0.591</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bl>
          </a:graphicData>
        </a:graphic>
      </p:graphicFrame>
      <p:sp>
        <p:nvSpPr>
          <p:cNvPr id="3" name="Rectangle 2"/>
          <p:cNvSpPr/>
          <p:nvPr/>
        </p:nvSpPr>
        <p:spPr>
          <a:xfrm>
            <a:off x="3048000" y="1305342"/>
            <a:ext cx="6096000" cy="3139321"/>
          </a:xfrm>
          <a:prstGeom prst="rect">
            <a:avLst/>
          </a:prstGeom>
        </p:spPr>
        <p:txBody>
          <a:bodyPr>
            <a:spAutoFit/>
          </a:bodyPr>
          <a:lstStyle/>
          <a:p>
            <a:r>
              <a:rPr lang="en-US" b="1" dirty="0"/>
              <a:t>First-Task Training Intervention (TRAIN) </a:t>
            </a:r>
            <a:endParaRPr lang="en-US" b="1" dirty="0" smtClean="0"/>
          </a:p>
          <a:p>
            <a:r>
              <a:rPr lang="en-US" b="1" dirty="0">
                <a:solidFill>
                  <a:srgbClr val="00B050"/>
                </a:solidFill>
              </a:rPr>
              <a:t>	</a:t>
            </a:r>
            <a:r>
              <a:rPr lang="en-US" b="1" dirty="0" smtClean="0">
                <a:solidFill>
                  <a:srgbClr val="00B050"/>
                </a:solidFill>
              </a:rPr>
              <a:t>highly significantly </a:t>
            </a:r>
            <a:r>
              <a:rPr lang="en-US" dirty="0"/>
              <a:t>improved the quality of results</a:t>
            </a:r>
          </a:p>
          <a:p>
            <a:r>
              <a:rPr lang="en-US" dirty="0" smtClean="0"/>
              <a:t>	</a:t>
            </a:r>
            <a:r>
              <a:rPr lang="en-US" dirty="0" smtClean="0">
                <a:solidFill>
                  <a:srgbClr val="A4CC29"/>
                </a:solidFill>
                <a:latin typeface="FontAwesome" pitchFamily="50" charset="0"/>
              </a:rPr>
              <a:t> </a:t>
            </a:r>
            <a:r>
              <a:rPr lang="en-US" dirty="0">
                <a:solidFill>
                  <a:srgbClr val="A4CC29"/>
                </a:solidFill>
                <a:latin typeface="FontAwesome" pitchFamily="50" charset="0"/>
              </a:rPr>
              <a:t>  		 </a:t>
            </a:r>
            <a:r>
              <a:rPr lang="en-US" dirty="0" smtClean="0">
                <a:solidFill>
                  <a:srgbClr val="A4CC29"/>
                </a:solidFill>
                <a:latin typeface="FontAwesome" pitchFamily="50" charset="0"/>
              </a:rPr>
              <a:t></a:t>
            </a:r>
            <a:r>
              <a:rPr lang="en-US" dirty="0">
                <a:solidFill>
                  <a:srgbClr val="A4CC29"/>
                </a:solidFill>
                <a:latin typeface="FontAwesome" pitchFamily="50" charset="0"/>
              </a:rPr>
              <a:t> </a:t>
            </a:r>
            <a:r>
              <a:rPr lang="en-US" dirty="0" smtClean="0">
                <a:solidFill>
                  <a:srgbClr val="A4CC29"/>
                </a:solidFill>
                <a:latin typeface="FontAwesome" pitchFamily="50" charset="0"/>
              </a:rPr>
              <a:t></a:t>
            </a:r>
            <a:r>
              <a:rPr lang="en-US" dirty="0">
                <a:solidFill>
                  <a:srgbClr val="A4CC29"/>
                </a:solidFill>
                <a:latin typeface="FontAwesome" pitchFamily="50" charset="0"/>
              </a:rPr>
              <a:t> </a:t>
            </a:r>
            <a:r>
              <a:rPr lang="en-US" dirty="0" smtClean="0">
                <a:solidFill>
                  <a:srgbClr val="A4CC29"/>
                </a:solidFill>
                <a:latin typeface="FontAwesome" pitchFamily="50" charset="0"/>
              </a:rPr>
              <a:t> </a:t>
            </a:r>
            <a:endParaRPr lang="en-US" dirty="0">
              <a:solidFill>
                <a:srgbClr val="A4CC29"/>
              </a:solidFill>
              <a:latin typeface="FontAwesome" pitchFamily="50" charset="0"/>
            </a:endParaRPr>
          </a:p>
          <a:p>
            <a:endParaRPr lang="en-US" b="1" dirty="0">
              <a:solidFill>
                <a:srgbClr val="75436E"/>
              </a:solidFill>
            </a:endParaRPr>
          </a:p>
          <a:p>
            <a:r>
              <a:rPr lang="en-US" b="1" dirty="0" smtClean="0"/>
              <a:t>Performance </a:t>
            </a:r>
            <a:r>
              <a:rPr lang="en-US" b="1" dirty="0"/>
              <a:t>Feedback Interface (FDBK</a:t>
            </a:r>
            <a:r>
              <a:rPr lang="en-US" b="1" dirty="0" smtClean="0"/>
              <a:t>)</a:t>
            </a:r>
            <a:endParaRPr lang="en-US" b="1" dirty="0"/>
          </a:p>
          <a:p>
            <a:r>
              <a:rPr lang="en-US" dirty="0"/>
              <a:t>	Did not significantly change performance</a:t>
            </a:r>
          </a:p>
          <a:p>
            <a:r>
              <a:rPr lang="en-US" dirty="0"/>
              <a:t>	</a:t>
            </a:r>
            <a:r>
              <a:rPr lang="en-US" dirty="0">
                <a:solidFill>
                  <a:srgbClr val="75436E"/>
                </a:solidFill>
                <a:latin typeface="FontAwesome" pitchFamily="50" charset="0"/>
              </a:rPr>
              <a:t> </a:t>
            </a:r>
            <a:r>
              <a:rPr lang="en-US" dirty="0">
                <a:solidFill>
                  <a:srgbClr val="A4CC29"/>
                </a:solidFill>
                <a:latin typeface="FontAwesome" pitchFamily="50" charset="0"/>
              </a:rPr>
              <a:t>     	</a:t>
            </a:r>
          </a:p>
          <a:p>
            <a:endParaRPr lang="en-US" b="1" dirty="0"/>
          </a:p>
          <a:p>
            <a:r>
              <a:rPr lang="en-US" b="1" dirty="0"/>
              <a:t>Time-limited Interface  (FAST)</a:t>
            </a:r>
          </a:p>
          <a:p>
            <a:r>
              <a:rPr lang="en-US" dirty="0"/>
              <a:t>	</a:t>
            </a:r>
            <a:r>
              <a:rPr lang="en-US" b="1" dirty="0">
                <a:solidFill>
                  <a:srgbClr val="EC2138"/>
                </a:solidFill>
              </a:rPr>
              <a:t>significantly lowered </a:t>
            </a:r>
            <a:r>
              <a:rPr lang="en-US" dirty="0"/>
              <a:t>the quality of results</a:t>
            </a:r>
          </a:p>
          <a:p>
            <a:r>
              <a:rPr lang="en-US" dirty="0">
                <a:latin typeface="FontAwesome" pitchFamily="50" charset="0"/>
              </a:rPr>
              <a:t>	</a:t>
            </a:r>
            <a:r>
              <a:rPr lang="en-US" dirty="0">
                <a:solidFill>
                  <a:srgbClr val="A4CC29"/>
                </a:solidFill>
                <a:latin typeface="FontAwesome" pitchFamily="50" charset="0"/>
              </a:rPr>
              <a:t>    </a:t>
            </a:r>
            <a:r>
              <a:rPr lang="en-US" dirty="0" smtClean="0">
                <a:solidFill>
                  <a:srgbClr val="A4CC29"/>
                </a:solidFill>
                <a:latin typeface="FontAwesome" pitchFamily="50" charset="0"/>
              </a:rPr>
              <a:t>	</a:t>
            </a:r>
            <a:endParaRPr lang="en-US" dirty="0">
              <a:solidFill>
                <a:srgbClr val="A4CC29"/>
              </a:solidFill>
              <a:latin typeface="FontAwesome" pitchFamily="50" charset="0"/>
            </a:endParaRPr>
          </a:p>
        </p:txBody>
      </p:sp>
    </p:spTree>
    <p:extLst>
      <p:ext uri="{BB962C8B-B14F-4D97-AF65-F5344CB8AC3E}">
        <p14:creationId xmlns:p14="http://schemas.microsoft.com/office/powerpoint/2010/main" val="2260939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38</a:t>
            </a:fld>
            <a:endParaRPr lang="en-US" dirty="0"/>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778" y="1084217"/>
            <a:ext cx="5334000" cy="3665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866605" y="4839855"/>
            <a:ext cx="533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Figure 23. Distribution of each item’s average tag quality.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94462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39</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05424" y="969184"/>
              <a:ext cx="4476960" cy="1499400"/>
            </p14:xfrm>
          </p:contentPart>
        </mc:Choice>
        <mc:Fallback xmlns="">
          <p:pic>
            <p:nvPicPr>
              <p:cNvPr id="4" name="Ink 3"/>
              <p:cNvPicPr/>
              <p:nvPr/>
            </p:nvPicPr>
            <p:blipFill>
              <a:blip r:embed="rId3"/>
              <a:stretch>
                <a:fillRect/>
              </a:stretch>
            </p:blipFill>
            <p:spPr>
              <a:xfrm>
                <a:off x="2193184" y="958744"/>
                <a:ext cx="4495680" cy="1522080"/>
              </a:xfrm>
              <a:prstGeom prst="rect">
                <a:avLst/>
              </a:prstGeom>
            </p:spPr>
          </p:pic>
        </mc:Fallback>
      </mc:AlternateContent>
    </p:spTree>
    <p:extLst>
      <p:ext uri="{BB962C8B-B14F-4D97-AF65-F5344CB8AC3E}">
        <p14:creationId xmlns:p14="http://schemas.microsoft.com/office/powerpoint/2010/main" val="3863704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118CE7"/>
          </a:solidFill>
          <a:ln>
            <a:noFill/>
          </a:ln>
          <a:extLst/>
        </p:spPr>
        <p:txBody>
          <a:bodyPr vert="horz" wrap="square" lIns="91440" tIns="45720" rIns="91440" bIns="45720" numCol="1" anchor="ctr" anchorCtr="0" compatLnSpc="1">
            <a:prstTxWarp prst="textNoShape">
              <a:avLst/>
            </a:prstTxWarp>
          </a:bodyPr>
          <a:lstStyle/>
          <a:p>
            <a:pPr lvl="0" algn="ctr"/>
            <a:r>
              <a:rPr lang="en-AU" sz="5400" dirty="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800" dirty="0">
                <a:solidFill>
                  <a:schemeClr val="bg1"/>
                </a:solidFill>
                <a:latin typeface="FontAwesome" pitchFamily="2" charset="0"/>
              </a:rPr>
              <a:t></a:t>
            </a:r>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800" dirty="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0000"/>
          </a:solidFill>
          <a:ln>
            <a:noFill/>
          </a:ln>
        </p:spPr>
        <p:txBody>
          <a:bodyPr vert="horz" wrap="square" lIns="91440" tIns="45720" rIns="91440" bIns="45720" numCol="1" anchor="ctr" anchorCtr="0" compatLnSpc="1">
            <a:prstTxWarp prst="textNoShape">
              <a:avLst/>
            </a:prstTxWarp>
          </a:bodyPr>
          <a:lstStyle/>
          <a:p>
            <a:pPr lvl="0" algn="ctr"/>
            <a:r>
              <a:rPr lang="en-AU" sz="2400" dirty="0">
                <a:solidFill>
                  <a:srgbClr val="FFFFFF"/>
                </a:solidFill>
                <a:latin typeface="FontAwesome" pitchFamily="2" charset="0"/>
              </a:rPr>
              <a:t></a:t>
            </a:r>
            <a:endParaRPr lang="en-US" sz="2400" dirty="0"/>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00" dirty="0">
              <a:solidFill>
                <a:schemeClr val="tx2"/>
              </a:solidFill>
              <a:latin typeface="Lato Light" panose="020F0302020204030203" pitchFamily="34" charset="0"/>
            </a:endParaRPr>
          </a:p>
        </p:txBody>
      </p:sp>
      <p:grpSp>
        <p:nvGrpSpPr>
          <p:cNvPr id="7" name="Group 6"/>
          <p:cNvGrpSpPr/>
          <p:nvPr/>
        </p:nvGrpSpPr>
        <p:grpSpPr>
          <a:xfrm>
            <a:off x="885367" y="3760412"/>
            <a:ext cx="1788643" cy="1387332"/>
            <a:chOff x="885367" y="3760412"/>
            <a:chExt cx="1788643" cy="1387332"/>
          </a:xfrm>
        </p:grpSpPr>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1913249" y="1566374"/>
            <a:ext cx="2251596" cy="1186385"/>
            <a:chOff x="1913249" y="1566374"/>
            <a:chExt cx="2251596" cy="1186385"/>
          </a:xfrm>
        </p:grpSpPr>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Describing images in different language.</a:t>
              </a:r>
            </a:p>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7043742" y="1566374"/>
            <a:ext cx="4184598" cy="662856"/>
            <a:chOff x="7043742" y="1566374"/>
            <a:chExt cx="4184598" cy="662856"/>
          </a:xfrm>
        </p:grpSpPr>
        <p:sp>
          <p:nvSpPr>
            <p:cNvPr id="37" name="Text Placeholder 32"/>
            <p:cNvSpPr txBox="1">
              <a:spLocks/>
            </p:cNvSpPr>
            <p:nvPr/>
          </p:nvSpPr>
          <p:spPr>
            <a:xfrm>
              <a:off x="8256898" y="1846552"/>
              <a:ext cx="2971442"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Judging information quality, reviewing/filtering, user-curated lists.</a:t>
              </a:r>
            </a:p>
            <a:p>
              <a:pPr marL="0" indent="0">
                <a:buNone/>
              </a:pPr>
              <a:r>
                <a:rPr lang="en-US" sz="1000" dirty="0" smtClean="0">
                  <a:solidFill>
                    <a:schemeClr val="tx2"/>
                  </a:solidFill>
                  <a:latin typeface="Lato Light" panose="020F0302020204030203" pitchFamily="34" charset="0"/>
                </a:rPr>
                <a:t>e.g. Bibliocommons</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8801100" y="2572665"/>
            <a:ext cx="2670464" cy="1187746"/>
            <a:chOff x="8801100" y="2572665"/>
            <a:chExt cx="2670464" cy="1187746"/>
          </a:xfrm>
        </p:grpSpPr>
        <p:sp>
          <p:nvSpPr>
            <p:cNvPr id="39" name="Text Placeholder 32"/>
            <p:cNvSpPr txBox="1">
              <a:spLocks/>
            </p:cNvSpPr>
            <p:nvPr/>
          </p:nvSpPr>
          <p:spPr>
            <a:xfrm>
              <a:off x="9697208" y="2978970"/>
              <a:ext cx="1774356" cy="7814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Generate custom evaluation datasets over novel corpora.</a:t>
              </a: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7625029" y="5046520"/>
            <a:ext cx="2708460" cy="1091931"/>
            <a:chOff x="7625029" y="5046520"/>
            <a:chExt cx="2708460" cy="1091931"/>
          </a:xfrm>
        </p:grpSpPr>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2753787" y="4712053"/>
            <a:ext cx="1786861" cy="1096201"/>
            <a:chOff x="2753787" y="4712053"/>
            <a:chExt cx="1786861" cy="1096201"/>
          </a:xfrm>
        </p:grpSpPr>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40</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32363" y="1696407"/>
              <a:ext cx="1411200" cy="1457640"/>
            </p14:xfrm>
          </p:contentPart>
        </mc:Choice>
        <mc:Fallback xmlns="">
          <p:pic>
            <p:nvPicPr>
              <p:cNvPr id="7" name="Ink 6"/>
              <p:cNvPicPr/>
              <p:nvPr/>
            </p:nvPicPr>
            <p:blipFill>
              <a:blip r:embed="rId3"/>
              <a:stretch>
                <a:fillRect/>
              </a:stretch>
            </p:blipFill>
            <p:spPr>
              <a:xfrm>
                <a:off x="1826963" y="1684887"/>
                <a:ext cx="142272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719123" y="2205807"/>
              <a:ext cx="3319920" cy="1142640"/>
            </p14:xfrm>
          </p:contentPart>
        </mc:Choice>
        <mc:Fallback xmlns="">
          <p:pic>
            <p:nvPicPr>
              <p:cNvPr id="11" name="Ink 10"/>
              <p:cNvPicPr/>
              <p:nvPr/>
            </p:nvPicPr>
            <p:blipFill>
              <a:blip r:embed="rId5"/>
              <a:stretch>
                <a:fillRect/>
              </a:stretch>
            </p:blipFill>
            <p:spPr>
              <a:xfrm>
                <a:off x="3711923" y="2200767"/>
                <a:ext cx="3331440" cy="1160280"/>
              </a:xfrm>
              <a:prstGeom prst="rect">
                <a:avLst/>
              </a:prstGeom>
            </p:spPr>
          </p:pic>
        </mc:Fallback>
      </mc:AlternateContent>
    </p:spTree>
    <p:extLst>
      <p:ext uri="{BB962C8B-B14F-4D97-AF65-F5344CB8AC3E}">
        <p14:creationId xmlns:p14="http://schemas.microsoft.com/office/powerpoint/2010/main" val="848310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19398" r="681" b="6309"/>
          <a:stretch/>
        </p:blipFill>
        <p:spPr>
          <a:xfrm>
            <a:off x="2" y="12526"/>
            <a:ext cx="12197164" cy="6842891"/>
          </a:xfrm>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Not all crowdsourcing uses have a common goal or objective. There are many needs that differ from person to </a:t>
            </a:r>
            <a:r>
              <a:rPr lang="en-US" dirty="0" smtClean="0">
                <a:solidFill>
                  <a:schemeClr val="bg1"/>
                </a:solidFill>
                <a:latin typeface="+mj-lt"/>
              </a:rPr>
              <a:t>person.</a:t>
            </a:r>
            <a:endParaRPr lang="en-US" dirty="0">
              <a:solidFill>
                <a:schemeClr val="bg1"/>
              </a:solidFill>
              <a:latin typeface="+mj-lt"/>
            </a:endParaRPr>
          </a:p>
        </p:txBody>
      </p:sp>
    </p:spTree>
    <p:extLst>
      <p:ext uri="{BB962C8B-B14F-4D97-AF65-F5344CB8AC3E}">
        <p14:creationId xmlns:p14="http://schemas.microsoft.com/office/powerpoint/2010/main" val="6523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42</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42</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37492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Personalized Crowdsourcing is good for…</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43</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43</a:t>
            </a:fld>
            <a:endParaRPr lang="en-US" dirty="0"/>
          </a:p>
        </p:txBody>
      </p:sp>
      <p:sp>
        <p:nvSpPr>
          <p:cNvPr id="49" name="Shape 3340"/>
          <p:cNvSpPr/>
          <p:nvPr/>
        </p:nvSpPr>
        <p:spPr>
          <a:xfrm>
            <a:off x="2434394" y="1923536"/>
            <a:ext cx="3347524"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0" name="Shape 3341"/>
          <p:cNvSpPr/>
          <p:nvPr/>
        </p:nvSpPr>
        <p:spPr>
          <a:xfrm>
            <a:off x="2015409" y="2621928"/>
            <a:ext cx="3405612"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1" name="Shape 3342"/>
          <p:cNvSpPr/>
          <p:nvPr/>
        </p:nvSpPr>
        <p:spPr>
          <a:xfrm>
            <a:off x="1607166" y="3344782"/>
            <a:ext cx="4733860"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2" name="Shape 3343"/>
          <p:cNvSpPr/>
          <p:nvPr/>
        </p:nvSpPr>
        <p:spPr>
          <a:xfrm>
            <a:off x="1360070" y="4036376"/>
            <a:ext cx="4723450"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3" name="Shape 3344"/>
          <p:cNvSpPr/>
          <p:nvPr/>
        </p:nvSpPr>
        <p:spPr>
          <a:xfrm>
            <a:off x="3813113" y="2654077"/>
            <a:ext cx="1597164"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4" name="Shape 3345"/>
          <p:cNvSpPr/>
          <p:nvPr/>
        </p:nvSpPr>
        <p:spPr>
          <a:xfrm>
            <a:off x="4482775" y="4043537"/>
            <a:ext cx="160074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5" name="Shape 3346"/>
          <p:cNvSpPr/>
          <p:nvPr/>
        </p:nvSpPr>
        <p:spPr>
          <a:xfrm>
            <a:off x="3225815" y="1772578"/>
            <a:ext cx="138588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6" name="Shape 3347"/>
          <p:cNvSpPr/>
          <p:nvPr/>
        </p:nvSpPr>
        <p:spPr>
          <a:xfrm>
            <a:off x="4142572" y="3346664"/>
            <a:ext cx="2142334"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7" name="Shape 3348"/>
          <p:cNvSpPr/>
          <p:nvPr/>
        </p:nvSpPr>
        <p:spPr>
          <a:xfrm>
            <a:off x="3462167" y="1925181"/>
            <a:ext cx="2468788"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9" name="Shape 3350"/>
          <p:cNvSpPr/>
          <p:nvPr/>
        </p:nvSpPr>
        <p:spPr>
          <a:xfrm>
            <a:off x="5492151" y="1818590"/>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r>
              <a:rPr lang="en-AU" sz="2000" dirty="0">
                <a:solidFill>
                  <a:schemeClr val="accent5"/>
                </a:solidFill>
                <a:latin typeface="FontAwesome" pitchFamily="2" charset="0"/>
              </a:rPr>
              <a:t></a:t>
            </a:r>
            <a:endParaRPr lang="en-US" sz="2000" dirty="0">
              <a:solidFill>
                <a:schemeClr val="accent5"/>
              </a:solidFill>
              <a:latin typeface="FontAwesome" pitchFamily="2" charset="0"/>
            </a:endParaRPr>
          </a:p>
        </p:txBody>
      </p:sp>
      <p:sp>
        <p:nvSpPr>
          <p:cNvPr id="80" name="Shape 3351"/>
          <p:cNvSpPr/>
          <p:nvPr/>
        </p:nvSpPr>
        <p:spPr>
          <a:xfrm>
            <a:off x="4654666" y="2510400"/>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92075">
            <a:solidFill>
              <a:srgbClr val="75436E"/>
            </a:solidFill>
            <a:miter lim="400000"/>
          </a:ln>
        </p:spPr>
        <p:txBody>
          <a:bodyPr lIns="0" tIns="0" rIns="0" bIns="0" anchor="ctr"/>
          <a:lstStyle/>
          <a:p>
            <a:pPr algn="ctr"/>
            <a:r>
              <a:rPr lang="en-AU" sz="2000" dirty="0">
                <a:solidFill>
                  <a:schemeClr val="tx1">
                    <a:lumMod val="75000"/>
                    <a:lumOff val="25000"/>
                  </a:schemeClr>
                </a:solidFill>
                <a:latin typeface="FontAwesome" pitchFamily="2" charset="0"/>
              </a:rPr>
              <a:t></a:t>
            </a:r>
          </a:p>
        </p:txBody>
      </p:sp>
      <p:sp>
        <p:nvSpPr>
          <p:cNvPr id="81" name="Shape 3352"/>
          <p:cNvSpPr/>
          <p:nvPr/>
        </p:nvSpPr>
        <p:spPr>
          <a:xfrm>
            <a:off x="6063732" y="3212772"/>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r>
              <a:rPr lang="en-AU" sz="2000" dirty="0">
                <a:solidFill>
                  <a:schemeClr val="accent2"/>
                </a:solidFill>
                <a:latin typeface="FontAwesome" pitchFamily="2" charset="0"/>
              </a:rPr>
              <a:t></a:t>
            </a:r>
            <a:endParaRPr lang="en-US" sz="2000" dirty="0">
              <a:solidFill>
                <a:schemeClr val="accent2"/>
              </a:solidFill>
            </a:endParaRPr>
          </a:p>
        </p:txBody>
      </p:sp>
      <p:sp>
        <p:nvSpPr>
          <p:cNvPr id="82" name="Shape 3353"/>
          <p:cNvSpPr/>
          <p:nvPr/>
        </p:nvSpPr>
        <p:spPr>
          <a:xfrm>
            <a:off x="5306058" y="3968758"/>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rgbClr val="FF0000"/>
            </a:solidFill>
            <a:miter lim="400000"/>
          </a:ln>
        </p:spPr>
        <p:txBody>
          <a:bodyPr lIns="0" tIns="0" rIns="0" bIns="0" anchor="ctr"/>
          <a:lstStyle/>
          <a:p>
            <a:pPr algn="ctr"/>
            <a:r>
              <a:rPr lang="en-AU" sz="2000" dirty="0">
                <a:solidFill>
                  <a:schemeClr val="accent1"/>
                </a:solidFill>
                <a:latin typeface="FontAwesome" pitchFamily="2" charset="0"/>
              </a:rPr>
              <a:t></a:t>
            </a:r>
            <a:endParaRPr lang="en-US" sz="2000" dirty="0">
              <a:solidFill>
                <a:schemeClr val="accent1"/>
              </a:solidFill>
              <a:latin typeface="FontAwesome" pitchFamily="2" charset="0"/>
            </a:endParaRPr>
          </a:p>
        </p:txBody>
      </p:sp>
      <p:sp>
        <p:nvSpPr>
          <p:cNvPr id="84" name="Shape 3357"/>
          <p:cNvSpPr/>
          <p:nvPr/>
        </p:nvSpPr>
        <p:spPr>
          <a:xfrm>
            <a:off x="2442490" y="1973671"/>
            <a:ext cx="199731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5" name="Shape 3358"/>
          <p:cNvSpPr/>
          <p:nvPr/>
        </p:nvSpPr>
        <p:spPr>
          <a:xfrm>
            <a:off x="2015409" y="2697050"/>
            <a:ext cx="1779802"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6" name="Shape 3359"/>
          <p:cNvSpPr/>
          <p:nvPr/>
        </p:nvSpPr>
        <p:spPr>
          <a:xfrm>
            <a:off x="1625070" y="3395361"/>
            <a:ext cx="1464666"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7" name="Shape 3360"/>
          <p:cNvSpPr/>
          <p:nvPr/>
        </p:nvSpPr>
        <p:spPr>
          <a:xfrm>
            <a:off x="1318070" y="4104414"/>
            <a:ext cx="977638"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8" name="Shape 3361"/>
          <p:cNvSpPr/>
          <p:nvPr/>
        </p:nvSpPr>
        <p:spPr>
          <a:xfrm>
            <a:off x="2848641" y="1973672"/>
            <a:ext cx="1591163"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89" name="Shape 3362"/>
          <p:cNvSpPr/>
          <p:nvPr/>
        </p:nvSpPr>
        <p:spPr>
          <a:xfrm>
            <a:off x="2435937" y="2697050"/>
            <a:ext cx="1359272"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0" name="Shape 3363"/>
          <p:cNvSpPr/>
          <p:nvPr/>
        </p:nvSpPr>
        <p:spPr>
          <a:xfrm>
            <a:off x="2034381" y="3395361"/>
            <a:ext cx="1055355"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1" name="Shape 3364"/>
          <p:cNvSpPr/>
          <p:nvPr/>
        </p:nvSpPr>
        <p:spPr>
          <a:xfrm>
            <a:off x="1643871" y="4104414"/>
            <a:ext cx="647771"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100" name="Text Placeholder 32"/>
          <p:cNvSpPr txBox="1">
            <a:spLocks/>
          </p:cNvSpPr>
          <p:nvPr/>
        </p:nvSpPr>
        <p:spPr>
          <a:xfrm>
            <a:off x="8183990" y="233629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personal photos, email</a:t>
            </a:r>
          </a:p>
        </p:txBody>
      </p:sp>
      <p:sp>
        <p:nvSpPr>
          <p:cNvPr id="101" name="Text Placeholder 33"/>
          <p:cNvSpPr txBox="1">
            <a:spLocks/>
          </p:cNvSpPr>
          <p:nvPr/>
        </p:nvSpPr>
        <p:spPr>
          <a:xfrm>
            <a:off x="8183992" y="213069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5"/>
                </a:solidFill>
                <a:latin typeface="+mj-lt"/>
              </a:rPr>
              <a:t>Personal collections</a:t>
            </a:r>
          </a:p>
        </p:txBody>
      </p:sp>
      <p:sp>
        <p:nvSpPr>
          <p:cNvPr id="102" name="Text Placeholder 32"/>
          <p:cNvSpPr txBox="1">
            <a:spLocks/>
          </p:cNvSpPr>
          <p:nvPr/>
        </p:nvSpPr>
        <p:spPr>
          <a:xfrm>
            <a:off x="8183990" y="3145356"/>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the next Amazon, Netflix</a:t>
            </a:r>
          </a:p>
        </p:txBody>
      </p:sp>
      <p:sp>
        <p:nvSpPr>
          <p:cNvPr id="103" name="Text Placeholder 33"/>
          <p:cNvSpPr txBox="1">
            <a:spLocks/>
          </p:cNvSpPr>
          <p:nvPr/>
        </p:nvSpPr>
        <p:spPr>
          <a:xfrm>
            <a:off x="8183992" y="2939756"/>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75436E"/>
                </a:solidFill>
                <a:latin typeface="+mj-lt"/>
              </a:rPr>
              <a:t>New corpora</a:t>
            </a:r>
          </a:p>
        </p:txBody>
      </p:sp>
      <p:sp>
        <p:nvSpPr>
          <p:cNvPr id="104" name="Text Placeholder 32"/>
          <p:cNvSpPr txBox="1">
            <a:spLocks/>
          </p:cNvSpPr>
          <p:nvPr/>
        </p:nvSpPr>
        <p:spPr>
          <a:xfrm>
            <a:off x="8183990" y="3886745"/>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Where nobody would care enough to collect such preference data, nor would people care to volunteer it</a:t>
            </a:r>
          </a:p>
        </p:txBody>
      </p:sp>
      <p:sp>
        <p:nvSpPr>
          <p:cNvPr id="105" name="Text Placeholder 33"/>
          <p:cNvSpPr txBox="1">
            <a:spLocks/>
          </p:cNvSpPr>
          <p:nvPr/>
        </p:nvSpPr>
        <p:spPr>
          <a:xfrm>
            <a:off x="8183992" y="3681145"/>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2"/>
                </a:solidFill>
                <a:latin typeface="+mj-lt"/>
              </a:rPr>
              <a:t>Niche information</a:t>
            </a:r>
          </a:p>
        </p:txBody>
      </p:sp>
      <p:sp>
        <p:nvSpPr>
          <p:cNvPr id="106" name="Text Placeholder 32"/>
          <p:cNvSpPr txBox="1">
            <a:spLocks/>
          </p:cNvSpPr>
          <p:nvPr/>
        </p:nvSpPr>
        <p:spPr>
          <a:xfrm>
            <a:off x="8183990" y="473077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When things change (e.g. food cravings, film desires), it’s difficult to collect information over an extended period of time</a:t>
            </a:r>
          </a:p>
        </p:txBody>
      </p:sp>
      <p:sp>
        <p:nvSpPr>
          <p:cNvPr id="107" name="Text Placeholder 33"/>
          <p:cNvSpPr txBox="1">
            <a:spLocks/>
          </p:cNvSpPr>
          <p:nvPr/>
        </p:nvSpPr>
        <p:spPr>
          <a:xfrm>
            <a:off x="8183992" y="452517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1"/>
                </a:solidFill>
                <a:latin typeface="+mj-lt"/>
              </a:rPr>
              <a:t>Time-dependent preferences</a:t>
            </a:r>
          </a:p>
        </p:txBody>
      </p:sp>
      <p:sp>
        <p:nvSpPr>
          <p:cNvPr id="115" name="Oval 114"/>
          <p:cNvSpPr/>
          <p:nvPr/>
        </p:nvSpPr>
        <p:spPr>
          <a:xfrm flipH="1">
            <a:off x="7424793" y="2130692"/>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16" name="Oval 115"/>
          <p:cNvSpPr/>
          <p:nvPr/>
        </p:nvSpPr>
        <p:spPr>
          <a:xfrm flipH="1">
            <a:off x="7424793" y="2939756"/>
            <a:ext cx="585787" cy="585787"/>
          </a:xfrm>
          <a:prstGeom prst="ellipse">
            <a:avLst/>
          </a:prstGeom>
          <a:solidFill>
            <a:srgbClr val="7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p>
        </p:txBody>
      </p:sp>
      <p:sp>
        <p:nvSpPr>
          <p:cNvPr id="117" name="Oval 116"/>
          <p:cNvSpPr/>
          <p:nvPr/>
        </p:nvSpPr>
        <p:spPr>
          <a:xfrm flipH="1">
            <a:off x="7424793" y="3754617"/>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endParaRPr>
          </a:p>
        </p:txBody>
      </p:sp>
      <p:sp>
        <p:nvSpPr>
          <p:cNvPr id="118" name="Oval 117"/>
          <p:cNvSpPr/>
          <p:nvPr/>
        </p:nvSpPr>
        <p:spPr>
          <a:xfrm flipH="1">
            <a:off x="7424793" y="4549185"/>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Tree>
    <p:extLst>
      <p:ext uri="{BB962C8B-B14F-4D97-AF65-F5344CB8AC3E}">
        <p14:creationId xmlns:p14="http://schemas.microsoft.com/office/powerpoint/2010/main" val="277786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44</a:t>
            </a:fld>
            <a:endParaRPr lang="en-US" dirty="0"/>
          </a:p>
        </p:txBody>
      </p:sp>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Tree>
    <p:extLst>
      <p:ext uri="{BB962C8B-B14F-4D97-AF65-F5344CB8AC3E}">
        <p14:creationId xmlns:p14="http://schemas.microsoft.com/office/powerpoint/2010/main" val="85381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45</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4" name="Picture 2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5" name="Picture 2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7" name="Picture 2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28" name="Picture 2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29" name="Picture 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0" name="Picture 2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1" name="Picture 3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2" name="Picture 3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3" name="Picture 3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4" name="Picture 3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5" name="Picture 3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6" name="Picture 35"/>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7" name="Picture 3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39" name="Picture 3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0" name="Picture 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1" name="Picture 4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2" name="Picture 4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3" name="Picture 4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4" name="Picture 4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5" name="Picture 4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6" name="Picture 4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7" name="Picture 46"/>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48" name="Picture 4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49" name="Picture 4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0" name="Picture 4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1" name="Picture 50"/>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2" name="Picture 5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3" name="Picture 52"/>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4" name="Picture 5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5" name="Picture 54"/>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6" name="Picture 55"/>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57" name="Picture 5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58" name="Picture 57"/>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59" name="Picture 58"/>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2" name="Picture 61"/>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3" name="Picture 62"/>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4" name="Picture 63"/>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5" name="Picture 64"/>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66" name="Picture 6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67" name="Picture 66"/>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68" name="Picture 67"/>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69" name="Picture 68"/>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0" name="Picture 6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1" name="Picture 70"/>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2" name="Picture 71"/>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3" name="Picture 7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4" name="Picture 7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75" name="Picture 74"/>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76" name="Picture 75"/>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77" name="Picture 76"/>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78" name="Picture 7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79" name="Picture 7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0" name="Picture 7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1" name="Picture 8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2" name="Picture 81"/>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3" name="Picture 82"/>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84" name="Picture 83"/>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85" name="Picture 84"/>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86" name="Picture 85"/>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87" name="Picture 86"/>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88" name="Picture 8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89" name="Picture 88"/>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0" name="Picture 89"/>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1" name="Picture 90"/>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2" name="Picture 91"/>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93" name="Picture 92"/>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94" name="Slide Number Placeholder 2"/>
          <p:cNvSpPr txBox="1">
            <a:spLocks/>
          </p:cNvSpPr>
          <p:nvPr/>
        </p:nvSpPr>
        <p:spPr>
          <a:xfrm>
            <a:off x="8610600" y="6356353"/>
            <a:ext cx="2743200" cy="365125"/>
          </a:xfrm>
          <a:prstGeom prst="rect">
            <a:avLst/>
          </a:prstGeom>
        </p:spPr>
        <p:txBody>
          <a:bodyPr vert="horz" lIns="0" tIns="0" rIns="0" bIns="0" rtlCol="0" anchor="ctr"/>
          <a:lstStyle>
            <a:defPPr>
              <a:defRPr lang="en-US"/>
            </a:defPPr>
            <a:lvl1pPr marL="0" algn="ctr" defTabSz="914340"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fld id="{1C2A276C-EC4D-4922-B3F9-3BB0ACC80E28}" type="slidenum">
              <a:rPr lang="en-US" smtClean="0"/>
              <a:pPr/>
              <a:t>45</a:t>
            </a:fld>
            <a:endParaRPr lang="en-US"/>
          </a:p>
        </p:txBody>
      </p:sp>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9762" y="2681266"/>
            <a:ext cx="561383" cy="716125"/>
          </a:xfrm>
          <a:prstGeom prst="rect">
            <a:avLst/>
          </a:prstGeom>
        </p:spPr>
      </p:pic>
    </p:spTree>
    <p:extLst>
      <p:ext uri="{BB962C8B-B14F-4D97-AF65-F5344CB8AC3E}">
        <p14:creationId xmlns:p14="http://schemas.microsoft.com/office/powerpoint/2010/main" val="2604412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46</a:t>
            </a:fld>
            <a:endParaRPr lang="en-US" dirty="0"/>
          </a:p>
        </p:txBody>
      </p:sp>
      <p:pic>
        <p:nvPicPr>
          <p:cNvPr id="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254" y="798917"/>
            <a:ext cx="1322912" cy="1712822"/>
          </a:xfrm>
          <a:prstGeom prst="rect">
            <a:avLst/>
          </a:prstGeom>
        </p:spPr>
      </p:pic>
      <p:grpSp>
        <p:nvGrpSpPr>
          <p:cNvPr id="4" name="Group 3"/>
          <p:cNvGrpSpPr/>
          <p:nvPr/>
        </p:nvGrpSpPr>
        <p:grpSpPr>
          <a:xfrm>
            <a:off x="8889320" y="4918084"/>
            <a:ext cx="1922277" cy="1572060"/>
            <a:chOff x="-182591" y="6625414"/>
            <a:chExt cx="3325396" cy="271954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8" name="Group 7"/>
          <p:cNvGrpSpPr/>
          <p:nvPr/>
        </p:nvGrpSpPr>
        <p:grpSpPr>
          <a:xfrm>
            <a:off x="7174367" y="5053776"/>
            <a:ext cx="1422585" cy="1231953"/>
            <a:chOff x="7498626" y="2214588"/>
            <a:chExt cx="2024263" cy="1753004"/>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4" name="Group 13"/>
          <p:cNvGrpSpPr/>
          <p:nvPr/>
        </p:nvGrpSpPr>
        <p:grpSpPr>
          <a:xfrm>
            <a:off x="5225093" y="4786194"/>
            <a:ext cx="1733845" cy="1835501"/>
            <a:chOff x="9946323" y="2419616"/>
            <a:chExt cx="2316481" cy="2452297"/>
          </a:xfrm>
        </p:grpSpPr>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25" name="Group 24"/>
          <p:cNvGrpSpPr/>
          <p:nvPr/>
        </p:nvGrpSpPr>
        <p:grpSpPr>
          <a:xfrm>
            <a:off x="8716098" y="2755695"/>
            <a:ext cx="1904711" cy="1725125"/>
            <a:chOff x="-31812" y="3419470"/>
            <a:chExt cx="3208797" cy="2906256"/>
          </a:xfrm>
        </p:grpSpPr>
        <p:pic>
          <p:nvPicPr>
            <p:cNvPr id="26" name="Picture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7" name="Picture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28" name="Picture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29" name="Picture 2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30" name="Picture 2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31" name="Picture 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33" name="Picture 3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34" name="Picture 3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35" name="Picture 3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36" name="Picture 3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38" name="Picture 3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39" name="Group 38"/>
          <p:cNvGrpSpPr/>
          <p:nvPr/>
        </p:nvGrpSpPr>
        <p:grpSpPr>
          <a:xfrm>
            <a:off x="1513821" y="3485252"/>
            <a:ext cx="3200936" cy="2861945"/>
            <a:chOff x="3177693" y="4591906"/>
            <a:chExt cx="3501115" cy="3130333"/>
          </a:xfrm>
        </p:grpSpPr>
        <p:pic>
          <p:nvPicPr>
            <p:cNvPr id="40" name="Picture 3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41" name="Picture 4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43" name="Picture 4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44" name="Picture 4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45" name="Picture 4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46" name="Group 45"/>
          <p:cNvGrpSpPr/>
          <p:nvPr/>
        </p:nvGrpSpPr>
        <p:grpSpPr>
          <a:xfrm>
            <a:off x="6535767" y="2602686"/>
            <a:ext cx="1994932" cy="1903715"/>
            <a:chOff x="6297125" y="-18257"/>
            <a:chExt cx="2182608" cy="2082809"/>
          </a:xfrm>
        </p:grpSpPr>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9" name="Picture 4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50" name="Picture 4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54" name="Picture 5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55" name="Group 54"/>
          <p:cNvGrpSpPr/>
          <p:nvPr/>
        </p:nvGrpSpPr>
        <p:grpSpPr>
          <a:xfrm>
            <a:off x="8036090" y="293574"/>
            <a:ext cx="2495249" cy="2192816"/>
            <a:chOff x="8762806" y="-1031190"/>
            <a:chExt cx="3326998" cy="2923754"/>
          </a:xfrm>
        </p:grpSpPr>
        <p:pic>
          <p:nvPicPr>
            <p:cNvPr id="56" name="Picture 5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57" name="Picture 56"/>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58" name="Picture 57"/>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59" name="Picture 58"/>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60" name="Picture 59"/>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61" name="Picture 60"/>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62" name="Picture 61"/>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63" name="Picture 62"/>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64" name="Picture 6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5" name="Picture 64"/>
            <p:cNvPicPr>
              <a:picLocks noChangeAspect="1"/>
            </p:cNvPicPr>
            <p:nvPr/>
          </p:nvPicPr>
          <p:blipFill rotWithShape="1">
            <a:blip r:embed="rId59"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6" name="Picture 65"/>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67" name="Picture 6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68" name="Picture 67"/>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69" name="Picture 68"/>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70" name="Picture 69"/>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71" name="Picture 7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72" name="Group 71"/>
          <p:cNvGrpSpPr/>
          <p:nvPr/>
        </p:nvGrpSpPr>
        <p:grpSpPr>
          <a:xfrm>
            <a:off x="4308668" y="2878776"/>
            <a:ext cx="1810946" cy="1839749"/>
            <a:chOff x="10135019" y="4867776"/>
            <a:chExt cx="1837909" cy="1867141"/>
          </a:xfrm>
        </p:grpSpPr>
        <p:pic>
          <p:nvPicPr>
            <p:cNvPr id="73" name="Picture 72"/>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74" name="Picture 73"/>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75" name="Picture 74"/>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76" name="Picture 7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77" name="Picture 76"/>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78" name="Group 77"/>
          <p:cNvGrpSpPr/>
          <p:nvPr/>
        </p:nvGrpSpPr>
        <p:grpSpPr>
          <a:xfrm>
            <a:off x="1555891" y="102241"/>
            <a:ext cx="3481034" cy="2850300"/>
            <a:chOff x="-349394" y="-1317785"/>
            <a:chExt cx="5051921" cy="4034786"/>
          </a:xfrm>
        </p:grpSpPr>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82" name="Picture 81"/>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83" name="Picture 82"/>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84" name="Picture 83"/>
            <p:cNvPicPr>
              <a:picLocks noChangeAspect="1"/>
            </p:cNvPicPr>
            <p:nvPr/>
          </p:nvPicPr>
          <p:blipFill rotWithShape="1">
            <a:blip r:embed="rId76"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85" name="Picture 84"/>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86" name="Picture 85"/>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87" name="Picture 8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88" name="Picture 87"/>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89" name="Picture 88"/>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90" name="Picture 89"/>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91" name="Picture 90"/>
            <p:cNvPicPr>
              <a:picLocks noChangeAspect="1"/>
            </p:cNvPicPr>
            <p:nvPr/>
          </p:nvPicPr>
          <p:blipFill rotWithShape="1">
            <a:blip r:embed="rId83"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2" name="Picture 91"/>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3" name="Picture 9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95" name="Group 94"/>
          <p:cNvGrpSpPr/>
          <p:nvPr/>
        </p:nvGrpSpPr>
        <p:grpSpPr>
          <a:xfrm>
            <a:off x="5215507" y="65342"/>
            <a:ext cx="2707515" cy="2238354"/>
            <a:chOff x="6376014" y="4120678"/>
            <a:chExt cx="3324491" cy="2748420"/>
          </a:xfrm>
        </p:grpSpPr>
        <p:pic>
          <p:nvPicPr>
            <p:cNvPr id="96" name="Picture 95"/>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97" name="Picture 9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98" name="Picture 97"/>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99" name="Picture 98"/>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00" name="Picture 99"/>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01" name="Picture 10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02" name="Picture 101"/>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03" name="Picture 102"/>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04" name="Picture 10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05" name="Picture 104"/>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06" name="Picture 10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07" name="Picture 106"/>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Tree>
    <p:extLst>
      <p:ext uri="{BB962C8B-B14F-4D97-AF65-F5344CB8AC3E}">
        <p14:creationId xmlns:p14="http://schemas.microsoft.com/office/powerpoint/2010/main" val="10302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47</a:t>
            </a:fld>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025" y="2714625"/>
            <a:ext cx="1428750" cy="1428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9" name="Picture 2" descr="C:\Users\organisciak\Dropbox\work\MSR\static_server\food-boston\thumb_13267553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organisciak\Dropbox\work\MSR\static_server\food-boston\thumb_136104001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organisciak\Dropbox\work\MSR\static_server\food-boston\thumb_136330648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Users\organisciak\Dropbox\work\MSR\static_server\food-boston\thumb_128823689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organisciak\Dropbox\work\MSR\static_server\food-boston\thumb_136597996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organisciak\Dropbox\work\MSR\static_server\food-boston\thumb_132174070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organisciak\Dropbox\work\MSR\static_server\food-boston\thumb_1322266297.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7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Tree>
    <p:extLst>
      <p:ext uri="{BB962C8B-B14F-4D97-AF65-F5344CB8AC3E}">
        <p14:creationId xmlns:p14="http://schemas.microsoft.com/office/powerpoint/2010/main" val="659785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49</a:t>
            </a:fld>
            <a:endParaRPr lang="en-US" dirty="0"/>
          </a:p>
        </p:txBody>
      </p:sp>
      <p:sp>
        <p:nvSpPr>
          <p:cNvPr id="3" name="Content Placeholder 2"/>
          <p:cNvSpPr txBox="1">
            <a:spLocks/>
          </p:cNvSpPr>
          <p:nvPr/>
        </p:nvSpPr>
        <p:spPr>
          <a:xfrm>
            <a:off x="2160718" y="2506168"/>
            <a:ext cx="7886700" cy="421930"/>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smtClean="0"/>
              <a:t>Paid crowdsourcing is useful for personalization  </a:t>
            </a:r>
            <a:endParaRPr lang="en-US" dirty="0"/>
          </a:p>
        </p:txBody>
      </p:sp>
      <p:sp>
        <p:nvSpPr>
          <p:cNvPr id="4" name="Rectangle 3"/>
          <p:cNvSpPr/>
          <p:nvPr/>
        </p:nvSpPr>
        <p:spPr>
          <a:xfrm>
            <a:off x="9208104" y="2354153"/>
            <a:ext cx="336952" cy="415498"/>
          </a:xfrm>
          <a:prstGeom prst="rect">
            <a:avLst/>
          </a:prstGeom>
        </p:spPr>
        <p:txBody>
          <a:bodyPr wrap="none">
            <a:spAutoFit/>
          </a:bodyPr>
          <a:lstStyle/>
          <a:p>
            <a:r>
              <a:rPr lang="en-US" sz="2100" dirty="0">
                <a:solidFill>
                  <a:srgbClr val="118CE7"/>
                </a:solidFill>
              </a:rPr>
              <a:t>‡</a:t>
            </a:r>
          </a:p>
        </p:txBody>
      </p:sp>
      <p:sp>
        <p:nvSpPr>
          <p:cNvPr id="5" name="Rectangle 4"/>
          <p:cNvSpPr/>
          <p:nvPr/>
        </p:nvSpPr>
        <p:spPr>
          <a:xfrm>
            <a:off x="4168798" y="3550804"/>
            <a:ext cx="3823484" cy="300082"/>
          </a:xfrm>
          <a:prstGeom prst="rect">
            <a:avLst/>
          </a:prstGeom>
        </p:spPr>
        <p:txBody>
          <a:bodyPr wrap="none">
            <a:spAutoFit/>
          </a:bodyPr>
          <a:lstStyle/>
          <a:p>
            <a:pPr algn="ctr"/>
            <a:r>
              <a:rPr lang="en-US" sz="1350" dirty="0">
                <a:solidFill>
                  <a:srgbClr val="118CE7"/>
                </a:solidFill>
              </a:rPr>
              <a:t>‡ with nuances – this </a:t>
            </a:r>
            <a:r>
              <a:rPr lang="en-US" sz="1350" dirty="0" smtClean="0">
                <a:solidFill>
                  <a:srgbClr val="118CE7"/>
                </a:solidFill>
              </a:rPr>
              <a:t>is where it gets interesting</a:t>
            </a:r>
            <a:endParaRPr lang="en-US" sz="1350" dirty="0">
              <a:solidFill>
                <a:srgbClr val="118CE7"/>
              </a:solidFill>
            </a:endParaRPr>
          </a:p>
        </p:txBody>
      </p:sp>
    </p:spTree>
    <p:extLst>
      <p:ext uri="{BB962C8B-B14F-4D97-AF65-F5344CB8AC3E}">
        <p14:creationId xmlns:p14="http://schemas.microsoft.com/office/powerpoint/2010/main" val="183295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Types of 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7" name="Oval 36"/>
          <p:cNvSpPr>
            <a:spLocks noChangeAspect="1"/>
          </p:cNvSpPr>
          <p:nvPr/>
        </p:nvSpPr>
        <p:spPr>
          <a:xfrm>
            <a:off x="401177" y="1653911"/>
            <a:ext cx="1851289" cy="1851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8" name="Oval 47"/>
          <p:cNvSpPr>
            <a:spLocks noChangeAspect="1"/>
          </p:cNvSpPr>
          <p:nvPr/>
        </p:nvSpPr>
        <p:spPr>
          <a:xfrm>
            <a:off x="6635465" y="1431360"/>
            <a:ext cx="2180833" cy="218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
        <p:nvSpPr>
          <p:cNvPr id="2" name="TextBox 1"/>
          <p:cNvSpPr txBox="1"/>
          <p:nvPr/>
        </p:nvSpPr>
        <p:spPr>
          <a:xfrm>
            <a:off x="1307582" y="6416567"/>
            <a:ext cx="7684018" cy="307777"/>
          </a:xfrm>
          <a:prstGeom prst="rect">
            <a:avLst/>
          </a:prstGeom>
          <a:noFill/>
        </p:spPr>
        <p:txBody>
          <a:bodyPr wrap="square" rtlCol="0">
            <a:spAutoFit/>
          </a:bodyPr>
          <a:lstStyle/>
          <a:p>
            <a:r>
              <a:rPr lang="en-US" sz="1400" dirty="0" smtClean="0">
                <a:solidFill>
                  <a:srgbClr val="75436E"/>
                </a:solidFill>
                <a:latin typeface="FontAwesome" pitchFamily="50" charset="0"/>
              </a:rPr>
              <a:t></a:t>
            </a:r>
            <a:r>
              <a:rPr lang="en-US" sz="1400" dirty="0">
                <a:solidFill>
                  <a:srgbClr val="75436E"/>
                </a:solidFill>
              </a:rPr>
              <a:t> More in chapter: </a:t>
            </a:r>
            <a:r>
              <a:rPr lang="en-US" sz="1400" i="1" dirty="0">
                <a:solidFill>
                  <a:srgbClr val="75436E"/>
                </a:solidFill>
              </a:rPr>
              <a:t>Design Facets of Crowdsourcing: A Typology for Information Science</a:t>
            </a:r>
          </a:p>
        </p:txBody>
      </p:sp>
    </p:spTree>
    <p:extLst>
      <p:ext uri="{BB962C8B-B14F-4D97-AF65-F5344CB8AC3E}">
        <p14:creationId xmlns:p14="http://schemas.microsoft.com/office/powerpoint/2010/main" val="8103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6"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Taste-Matching</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50</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50</a:t>
            </a:fld>
            <a:endParaRPr lang="en-US" dirty="0"/>
          </a:p>
        </p:txBody>
      </p:sp>
      <p:grpSp>
        <p:nvGrpSpPr>
          <p:cNvPr id="39" name="Group 38"/>
          <p:cNvGrpSpPr/>
          <p:nvPr/>
        </p:nvGrpSpPr>
        <p:grpSpPr>
          <a:xfrm>
            <a:off x="3041113" y="2003997"/>
            <a:ext cx="6175998" cy="1049806"/>
            <a:chOff x="2022817" y="1528996"/>
            <a:chExt cx="8234664" cy="1399741"/>
          </a:xfrm>
        </p:grpSpPr>
        <p:sp>
          <p:nvSpPr>
            <p:cNvPr id="40" name="Rectangle 39"/>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Folded Corner 40"/>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2" name="Folded Corner 41"/>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3" name="Folded Corner 42"/>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Folded Corner 43"/>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6400406" y="1850311"/>
              <a:ext cx="3857075" cy="839450"/>
              <a:chOff x="6400406" y="3581696"/>
              <a:chExt cx="3857075" cy="839450"/>
            </a:xfrm>
            <a:solidFill>
              <a:schemeClr val="bg1"/>
            </a:solidFill>
          </p:grpSpPr>
          <p:sp>
            <p:nvSpPr>
              <p:cNvPr id="46" name="Folded Corner 45"/>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Folded Corner 49"/>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51" name="Group 50"/>
          <p:cNvGrpSpPr/>
          <p:nvPr/>
        </p:nvGrpSpPr>
        <p:grpSpPr>
          <a:xfrm>
            <a:off x="6548452" y="2863221"/>
            <a:ext cx="2439195" cy="867746"/>
            <a:chOff x="6699268" y="2674628"/>
            <a:chExt cx="3252260" cy="1156994"/>
          </a:xfrm>
        </p:grpSpPr>
        <p:sp>
          <p:nvSpPr>
            <p:cNvPr id="52" name="Up Arrow 51"/>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Up Arrow 52"/>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Up Arrow 53"/>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Up Arrow 54"/>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Up Arrow 55"/>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Up Arrow 56"/>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Up Arrow 57"/>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Up Arrow 58"/>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2547283" y="3856739"/>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3" name="Group 62"/>
          <p:cNvGrpSpPr/>
          <p:nvPr/>
        </p:nvGrpSpPr>
        <p:grpSpPr>
          <a:xfrm>
            <a:off x="2025084" y="3856739"/>
            <a:ext cx="325217" cy="604682"/>
            <a:chOff x="650789" y="2835876"/>
            <a:chExt cx="774357" cy="1439777"/>
          </a:xfrm>
          <a:solidFill>
            <a:schemeClr val="bg1">
              <a:lumMod val="75000"/>
            </a:schemeClr>
          </a:solidFill>
        </p:grpSpPr>
        <p:sp>
          <p:nvSpPr>
            <p:cNvPr id="64" name="Flowchart: Delay 6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Oval 6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6" name="Group 65"/>
          <p:cNvGrpSpPr/>
          <p:nvPr/>
        </p:nvGrpSpPr>
        <p:grpSpPr>
          <a:xfrm>
            <a:off x="3261433" y="2341121"/>
            <a:ext cx="2695769" cy="427530"/>
            <a:chOff x="2316576" y="1978495"/>
            <a:chExt cx="3594358" cy="570040"/>
          </a:xfrm>
        </p:grpSpPr>
        <p:sp>
          <p:nvSpPr>
            <p:cNvPr id="67" name="Smiley Face 66"/>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68" name="Smiley Face 67"/>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69" name="Smiley Face 68"/>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78" name="Smiley Face 77"/>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83" name="Group 82"/>
          <p:cNvGrpSpPr/>
          <p:nvPr/>
        </p:nvGrpSpPr>
        <p:grpSpPr>
          <a:xfrm>
            <a:off x="3041113" y="3486600"/>
            <a:ext cx="6175998" cy="1049806"/>
            <a:chOff x="2022817" y="3266902"/>
            <a:chExt cx="8234664" cy="1399741"/>
          </a:xfrm>
        </p:grpSpPr>
        <p:grpSp>
          <p:nvGrpSpPr>
            <p:cNvPr id="92" name="Group 91"/>
            <p:cNvGrpSpPr/>
            <p:nvPr/>
          </p:nvGrpSpPr>
          <p:grpSpPr>
            <a:xfrm>
              <a:off x="2022817" y="3266902"/>
              <a:ext cx="4213092" cy="1399741"/>
              <a:chOff x="2022817" y="3266902"/>
              <a:chExt cx="4213092" cy="1399741"/>
            </a:xfrm>
          </p:grpSpPr>
          <p:sp>
            <p:nvSpPr>
              <p:cNvPr id="119" name="Rectangle 11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Folded Corner 11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Folded Corner 12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Folded Corner 12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Folded Corner 12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93" name="Group 92"/>
            <p:cNvGrpSpPr/>
            <p:nvPr/>
          </p:nvGrpSpPr>
          <p:grpSpPr>
            <a:xfrm>
              <a:off x="6400406" y="3581696"/>
              <a:ext cx="3857075" cy="839450"/>
              <a:chOff x="6400406" y="3581696"/>
              <a:chExt cx="3857075" cy="839450"/>
            </a:xfrm>
          </p:grpSpPr>
          <p:sp>
            <p:nvSpPr>
              <p:cNvPr id="110" name="Folded Corner 109"/>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Folded Corner 111"/>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Folded Corner 112"/>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Folded Corner 113"/>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94" name="Smiley Face 93"/>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5" name="Smiley Face 94"/>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6" name="Smiley Face 95"/>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7" name="Smiley Face 96"/>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8" name="Smiley Face 97"/>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9" name="Smiley Face 98"/>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08" name="Smiley Face 107"/>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09" name="Smiley Face 108"/>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124" name="Group 123"/>
          <p:cNvGrpSpPr/>
          <p:nvPr/>
        </p:nvGrpSpPr>
        <p:grpSpPr>
          <a:xfrm>
            <a:off x="2286184" y="3776633"/>
            <a:ext cx="325217" cy="604682"/>
            <a:chOff x="650789" y="2835876"/>
            <a:chExt cx="774357" cy="1439777"/>
          </a:xfrm>
        </p:grpSpPr>
        <p:sp>
          <p:nvSpPr>
            <p:cNvPr id="125" name="Flowchart: Delay 12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Oval 12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27" name="Group 126"/>
          <p:cNvGrpSpPr/>
          <p:nvPr/>
        </p:nvGrpSpPr>
        <p:grpSpPr>
          <a:xfrm>
            <a:off x="2311959" y="2257436"/>
            <a:ext cx="325217" cy="604682"/>
            <a:chOff x="650789" y="2835876"/>
            <a:chExt cx="774357" cy="1439777"/>
          </a:xfrm>
        </p:grpSpPr>
        <p:sp>
          <p:nvSpPr>
            <p:cNvPr id="128" name="Flowchart: Delay 12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9" name="Oval 12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30" name="TextBox 129"/>
          <p:cNvSpPr txBox="1"/>
          <p:nvPr/>
        </p:nvSpPr>
        <p:spPr>
          <a:xfrm>
            <a:off x="1930141" y="1960405"/>
            <a:ext cx="1085914" cy="300082"/>
          </a:xfrm>
          <a:prstGeom prst="rect">
            <a:avLst/>
          </a:prstGeom>
          <a:noFill/>
        </p:spPr>
        <p:txBody>
          <a:bodyPr wrap="square" rtlCol="0">
            <a:spAutoFit/>
          </a:bodyPr>
          <a:lstStyle/>
          <a:p>
            <a:r>
              <a:rPr lang="en-US" sz="1350" dirty="0"/>
              <a:t>Requester</a:t>
            </a:r>
          </a:p>
        </p:txBody>
      </p:sp>
      <p:sp>
        <p:nvSpPr>
          <p:cNvPr id="131" name="TextBox 130"/>
          <p:cNvSpPr txBox="1"/>
          <p:nvPr/>
        </p:nvSpPr>
        <p:spPr>
          <a:xfrm>
            <a:off x="1866640" y="3499635"/>
            <a:ext cx="1490085" cy="300082"/>
          </a:xfrm>
          <a:prstGeom prst="rect">
            <a:avLst/>
          </a:prstGeom>
          <a:noFill/>
        </p:spPr>
        <p:txBody>
          <a:bodyPr wrap="square" rtlCol="0">
            <a:spAutoFit/>
          </a:bodyPr>
          <a:lstStyle/>
          <a:p>
            <a:r>
              <a:rPr lang="en-US" sz="1350" dirty="0"/>
              <a:t>Crowd Worker</a:t>
            </a:r>
          </a:p>
        </p:txBody>
      </p:sp>
      <p:grpSp>
        <p:nvGrpSpPr>
          <p:cNvPr id="132" name="Group 131"/>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133" name="TextBox 132"/>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134" name="Straight Arrow Connector 133"/>
            <p:cNvCxnSpPr>
              <a:stCxn id="40" idx="3"/>
              <a:endCxn id="133"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p:cNvCxnSpPr>
              <a:stCxn id="119" idx="3"/>
              <a:endCxn id="133"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37099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Taste-Matching</a:t>
            </a:r>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36" name="Cloud 135"/>
          <p:cNvSpPr/>
          <p:nvPr/>
        </p:nvSpPr>
        <p:spPr>
          <a:xfrm>
            <a:off x="2592770" y="3569966"/>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37" name="Group 136"/>
          <p:cNvGrpSpPr/>
          <p:nvPr/>
        </p:nvGrpSpPr>
        <p:grpSpPr>
          <a:xfrm>
            <a:off x="4800305" y="3723118"/>
            <a:ext cx="2892806" cy="629588"/>
            <a:chOff x="6400406" y="3837633"/>
            <a:chExt cx="3857075" cy="839450"/>
          </a:xfrm>
        </p:grpSpPr>
        <p:sp>
          <p:nvSpPr>
            <p:cNvPr id="138" name="Folded Corner 137"/>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9" name="Folded Corner 138"/>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Folded Corner 139"/>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Folded Corner 140"/>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42" name="Group 141"/>
          <p:cNvGrpSpPr/>
          <p:nvPr/>
        </p:nvGrpSpPr>
        <p:grpSpPr>
          <a:xfrm>
            <a:off x="1517113" y="2003997"/>
            <a:ext cx="6175998" cy="1049806"/>
            <a:chOff x="2022817" y="1528996"/>
            <a:chExt cx="8234664" cy="1399741"/>
          </a:xfrm>
        </p:grpSpPr>
        <p:sp>
          <p:nvSpPr>
            <p:cNvPr id="143" name="Rectangle 142"/>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Folded Corner 143"/>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Folded Corner 144"/>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Folded Corner 145"/>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7" name="Folded Corner 146"/>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48" name="Group 147"/>
            <p:cNvGrpSpPr/>
            <p:nvPr/>
          </p:nvGrpSpPr>
          <p:grpSpPr>
            <a:xfrm>
              <a:off x="6400406" y="1850311"/>
              <a:ext cx="3857075" cy="839450"/>
              <a:chOff x="6400406" y="3581696"/>
              <a:chExt cx="3857075" cy="839450"/>
            </a:xfrm>
            <a:solidFill>
              <a:schemeClr val="bg1"/>
            </a:solidFill>
          </p:grpSpPr>
          <p:sp>
            <p:nvSpPr>
              <p:cNvPr id="149" name="Folded Corner 148"/>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0" name="Folded Corner 149"/>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1" name="Folded Corner 150"/>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2" name="Folded Corner 151"/>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153" name="Group 152"/>
          <p:cNvGrpSpPr/>
          <p:nvPr/>
        </p:nvGrpSpPr>
        <p:grpSpPr>
          <a:xfrm>
            <a:off x="2396552" y="3856739"/>
            <a:ext cx="325217" cy="604682"/>
            <a:chOff x="650789" y="2835876"/>
            <a:chExt cx="774357" cy="1439777"/>
          </a:xfrm>
          <a:solidFill>
            <a:schemeClr val="bg1">
              <a:lumMod val="65000"/>
            </a:schemeClr>
          </a:solidFill>
        </p:grpSpPr>
        <p:sp>
          <p:nvSpPr>
            <p:cNvPr id="154" name="Flowchart: Delay 153"/>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5" name="Oval 154"/>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6" name="Group 155"/>
          <p:cNvGrpSpPr/>
          <p:nvPr/>
        </p:nvGrpSpPr>
        <p:grpSpPr>
          <a:xfrm>
            <a:off x="1874353" y="3856739"/>
            <a:ext cx="325217" cy="604682"/>
            <a:chOff x="650789" y="2835876"/>
            <a:chExt cx="774357" cy="1439777"/>
          </a:xfrm>
          <a:solidFill>
            <a:schemeClr val="bg1">
              <a:lumMod val="75000"/>
            </a:schemeClr>
          </a:solidFill>
        </p:grpSpPr>
        <p:sp>
          <p:nvSpPr>
            <p:cNvPr id="157" name="Flowchart: Delay 156"/>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8" name="Oval 157"/>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9" name="Group 158"/>
          <p:cNvGrpSpPr/>
          <p:nvPr/>
        </p:nvGrpSpPr>
        <p:grpSpPr>
          <a:xfrm>
            <a:off x="1737432" y="2341121"/>
            <a:ext cx="2695769" cy="427530"/>
            <a:chOff x="2316576" y="1978495"/>
            <a:chExt cx="3594358" cy="570040"/>
          </a:xfrm>
        </p:grpSpPr>
        <p:sp>
          <p:nvSpPr>
            <p:cNvPr id="160" name="Smiley Face 159"/>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1" name="Smiley Face 160"/>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2" name="Smiley Face 161"/>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3" name="Smiley Face 162"/>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164" name="Group 163"/>
          <p:cNvGrpSpPr/>
          <p:nvPr/>
        </p:nvGrpSpPr>
        <p:grpSpPr>
          <a:xfrm>
            <a:off x="2135453" y="3776633"/>
            <a:ext cx="325217" cy="604682"/>
            <a:chOff x="650789" y="2835876"/>
            <a:chExt cx="774357" cy="1439777"/>
          </a:xfrm>
        </p:grpSpPr>
        <p:sp>
          <p:nvSpPr>
            <p:cNvPr id="165" name="Flowchart: Delay 16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6" name="Oval 16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7" name="Group 166"/>
          <p:cNvGrpSpPr/>
          <p:nvPr/>
        </p:nvGrpSpPr>
        <p:grpSpPr>
          <a:xfrm>
            <a:off x="787958" y="2257436"/>
            <a:ext cx="325217" cy="604682"/>
            <a:chOff x="650789" y="2835876"/>
            <a:chExt cx="774357" cy="1439777"/>
          </a:xfrm>
        </p:grpSpPr>
        <p:sp>
          <p:nvSpPr>
            <p:cNvPr id="168" name="Flowchart: Delay 16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9" name="Oval 16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70" name="TextBox 169"/>
          <p:cNvSpPr txBox="1"/>
          <p:nvPr/>
        </p:nvSpPr>
        <p:spPr>
          <a:xfrm>
            <a:off x="519619" y="1973104"/>
            <a:ext cx="908936" cy="300082"/>
          </a:xfrm>
          <a:prstGeom prst="rect">
            <a:avLst/>
          </a:prstGeom>
          <a:noFill/>
        </p:spPr>
        <p:txBody>
          <a:bodyPr wrap="square" rtlCol="0">
            <a:spAutoFit/>
          </a:bodyPr>
          <a:lstStyle/>
          <a:p>
            <a:r>
              <a:rPr lang="en-US" sz="1350" dirty="0"/>
              <a:t>Requester</a:t>
            </a:r>
          </a:p>
        </p:txBody>
      </p:sp>
      <p:sp>
        <p:nvSpPr>
          <p:cNvPr id="171" name="TextBox 170"/>
          <p:cNvSpPr txBox="1"/>
          <p:nvPr/>
        </p:nvSpPr>
        <p:spPr>
          <a:xfrm>
            <a:off x="726592" y="3984221"/>
            <a:ext cx="1197176" cy="300082"/>
          </a:xfrm>
          <a:prstGeom prst="rect">
            <a:avLst/>
          </a:prstGeom>
          <a:noFill/>
        </p:spPr>
        <p:txBody>
          <a:bodyPr wrap="square" rtlCol="0">
            <a:spAutoFit/>
          </a:bodyPr>
          <a:lstStyle/>
          <a:p>
            <a:r>
              <a:rPr lang="en-US" sz="1350" dirty="0"/>
              <a:t>Crowd Worker</a:t>
            </a:r>
          </a:p>
        </p:txBody>
      </p:sp>
      <p:cxnSp>
        <p:nvCxnSpPr>
          <p:cNvPr id="172" name="Straight Arrow Connector 171"/>
          <p:cNvCxnSpPr/>
          <p:nvPr/>
        </p:nvCxnSpPr>
        <p:spPr>
          <a:xfrm>
            <a:off x="2271011" y="3042815"/>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2888467" y="3262140"/>
            <a:ext cx="1257539" cy="921112"/>
            <a:chOff x="3851289" y="3206519"/>
            <a:chExt cx="1676719" cy="1228149"/>
          </a:xfrm>
        </p:grpSpPr>
        <p:sp>
          <p:nvSpPr>
            <p:cNvPr id="174" name="Cloud 173"/>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75" name="Group 174"/>
            <p:cNvGrpSpPr/>
            <p:nvPr/>
          </p:nvGrpSpPr>
          <p:grpSpPr>
            <a:xfrm>
              <a:off x="4264827" y="3313646"/>
              <a:ext cx="887648" cy="868192"/>
              <a:chOff x="4414781" y="4092608"/>
              <a:chExt cx="1211915" cy="1185351"/>
            </a:xfrm>
          </p:grpSpPr>
          <p:grpSp>
            <p:nvGrpSpPr>
              <p:cNvPr id="176" name="Group 175"/>
              <p:cNvGrpSpPr/>
              <p:nvPr/>
            </p:nvGrpSpPr>
            <p:grpSpPr>
              <a:xfrm>
                <a:off x="4772567" y="4471717"/>
                <a:ext cx="433622" cy="806242"/>
                <a:chOff x="650789" y="2835876"/>
                <a:chExt cx="774357" cy="1439777"/>
              </a:xfrm>
            </p:grpSpPr>
            <p:sp>
              <p:nvSpPr>
                <p:cNvPr id="179" name="Flowchart: Delay 17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0" name="Oval 17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77" name="TextBox 176"/>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178" name="Freeform 177"/>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81" name="Cloud 180"/>
          <p:cNvSpPr/>
          <p:nvPr/>
        </p:nvSpPr>
        <p:spPr>
          <a:xfrm>
            <a:off x="2438889" y="3670600"/>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2" name="Group 181"/>
          <p:cNvGrpSpPr/>
          <p:nvPr/>
        </p:nvGrpSpPr>
        <p:grpSpPr>
          <a:xfrm>
            <a:off x="4206896" y="3644112"/>
            <a:ext cx="3486215" cy="708172"/>
            <a:chOff x="5609194" y="3715815"/>
            <a:chExt cx="4648287" cy="944229"/>
          </a:xfrm>
        </p:grpSpPr>
        <p:grpSp>
          <p:nvGrpSpPr>
            <p:cNvPr id="183" name="Group 182"/>
            <p:cNvGrpSpPr/>
            <p:nvPr/>
          </p:nvGrpSpPr>
          <p:grpSpPr>
            <a:xfrm>
              <a:off x="6400406" y="3820594"/>
              <a:ext cx="3857075" cy="839450"/>
              <a:chOff x="6400406" y="3581696"/>
              <a:chExt cx="3857075" cy="839450"/>
            </a:xfrm>
          </p:grpSpPr>
          <p:sp>
            <p:nvSpPr>
              <p:cNvPr id="189" name="Folded Corner 188"/>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0" name="Folded Corner 189"/>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1" name="Folded Corner 190"/>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2" name="Folded Corner 191"/>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84" name="Smiley Face 183"/>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5" name="Smiley Face 184"/>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6" name="Smiley Face 185"/>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7" name="Smiley Face 186"/>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188" name="Curved Connector 187"/>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1383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up)">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250"/>
                                        <p:tgtEl>
                                          <p:spTgt spid="18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250"/>
                                        <p:tgtEl>
                                          <p:spTgt spid="136"/>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500"/>
                                        <p:tgtEl>
                                          <p:spTgt spid="1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wipe(left)">
                                      <p:cBhvr>
                                        <p:cTn id="2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8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52</a:t>
            </a:fld>
            <a:endParaRPr lang="en-US" dirty="0"/>
          </a:p>
        </p:txBody>
      </p:sp>
      <p:grpSp>
        <p:nvGrpSpPr>
          <p:cNvPr id="3" name="Group 2"/>
          <p:cNvGrpSpPr/>
          <p:nvPr/>
        </p:nvGrpSpPr>
        <p:grpSpPr>
          <a:xfrm>
            <a:off x="4178165" y="4337465"/>
            <a:ext cx="325217" cy="604682"/>
            <a:chOff x="650789" y="2835876"/>
            <a:chExt cx="774357" cy="1439777"/>
          </a:xfrm>
          <a:solidFill>
            <a:schemeClr val="bg1">
              <a:lumMod val="75000"/>
            </a:schemeClr>
          </a:solidFill>
        </p:grpSpPr>
        <p:sp>
          <p:nvSpPr>
            <p:cNvPr id="4" name="Flowchart: Delay 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Oval 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 name="Group 5"/>
          <p:cNvGrpSpPr/>
          <p:nvPr/>
        </p:nvGrpSpPr>
        <p:grpSpPr>
          <a:xfrm>
            <a:off x="3746660" y="4230462"/>
            <a:ext cx="325217" cy="604682"/>
            <a:chOff x="650789" y="2835876"/>
            <a:chExt cx="774357" cy="1439777"/>
          </a:xfrm>
          <a:solidFill>
            <a:schemeClr val="bg1">
              <a:lumMod val="65000"/>
            </a:schemeClr>
          </a:solidFill>
        </p:grpSpPr>
        <p:sp>
          <p:nvSpPr>
            <p:cNvPr id="7" name="Flowchart: Delay 6"/>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Oval 7"/>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9" name="Cloud 8"/>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5267928" y="4115230"/>
            <a:ext cx="325217" cy="604682"/>
            <a:chOff x="650789" y="2835876"/>
            <a:chExt cx="774357" cy="1439777"/>
          </a:xfrm>
          <a:solidFill>
            <a:schemeClr val="bg1">
              <a:lumMod val="6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4745729" y="4115230"/>
            <a:ext cx="325217" cy="604682"/>
            <a:chOff x="650789" y="2835876"/>
            <a:chExt cx="774357" cy="1439777"/>
          </a:xfrm>
          <a:solidFill>
            <a:schemeClr val="bg1">
              <a:lumMod val="75000"/>
            </a:schemeClr>
          </a:solidFill>
        </p:grpSpPr>
        <p:sp>
          <p:nvSpPr>
            <p:cNvPr id="14" name="Flowchart: Delay 1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006829" y="4035124"/>
            <a:ext cx="325217" cy="604682"/>
            <a:chOff x="650789" y="2835876"/>
            <a:chExt cx="774357" cy="1439777"/>
          </a:xfrm>
        </p:grpSpPr>
        <p:sp>
          <p:nvSpPr>
            <p:cNvPr id="17" name="Flowchart: Delay 16"/>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Oval 17"/>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9" name="Group 18"/>
          <p:cNvGrpSpPr/>
          <p:nvPr/>
        </p:nvGrpSpPr>
        <p:grpSpPr>
          <a:xfrm>
            <a:off x="5169438" y="2641207"/>
            <a:ext cx="1257539" cy="921112"/>
            <a:chOff x="3851289" y="3206519"/>
            <a:chExt cx="1676719" cy="1228149"/>
          </a:xfrm>
        </p:grpSpPr>
        <p:sp>
          <p:nvSpPr>
            <p:cNvPr id="20" name="Cloud 19"/>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1" name="Group 20"/>
            <p:cNvGrpSpPr/>
            <p:nvPr/>
          </p:nvGrpSpPr>
          <p:grpSpPr>
            <a:xfrm>
              <a:off x="4264827" y="3313646"/>
              <a:ext cx="887648" cy="868192"/>
              <a:chOff x="4414781" y="4092608"/>
              <a:chExt cx="1211915" cy="1185351"/>
            </a:xfrm>
          </p:grpSpPr>
          <p:grpSp>
            <p:nvGrpSpPr>
              <p:cNvPr id="22" name="Group 21"/>
              <p:cNvGrpSpPr/>
              <p:nvPr/>
            </p:nvGrpSpPr>
            <p:grpSpPr>
              <a:xfrm>
                <a:off x="4772567" y="4471717"/>
                <a:ext cx="433622" cy="806242"/>
                <a:chOff x="650789" y="2835876"/>
                <a:chExt cx="774357" cy="1439777"/>
              </a:xfrm>
            </p:grpSpPr>
            <p:sp>
              <p:nvSpPr>
                <p:cNvPr id="25" name="Flowchart: Delay 2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3" name="TextBox 22"/>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4" name="Freeform 23"/>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7" name="Cloud 26"/>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8" name="Group 27"/>
          <p:cNvGrpSpPr/>
          <p:nvPr/>
        </p:nvGrpSpPr>
        <p:grpSpPr>
          <a:xfrm>
            <a:off x="3966828" y="4265588"/>
            <a:ext cx="325217" cy="604682"/>
            <a:chOff x="650789" y="2835876"/>
            <a:chExt cx="774357" cy="1439777"/>
          </a:xfrm>
        </p:grpSpPr>
        <p:sp>
          <p:nvSpPr>
            <p:cNvPr id="29" name="Flowchart: Delay 2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Oval 2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1" name="Cloud 30"/>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2" name="Group 31"/>
          <p:cNvGrpSpPr/>
          <p:nvPr/>
        </p:nvGrpSpPr>
        <p:grpSpPr>
          <a:xfrm>
            <a:off x="3551972" y="2756677"/>
            <a:ext cx="1257539" cy="921112"/>
            <a:chOff x="3851289" y="3206519"/>
            <a:chExt cx="1676719" cy="1228149"/>
          </a:xfrm>
        </p:grpSpPr>
        <p:sp>
          <p:nvSpPr>
            <p:cNvPr id="33" name="Cloud 32"/>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4264827" y="3313646"/>
              <a:ext cx="887648" cy="868192"/>
              <a:chOff x="4414781" y="4092608"/>
              <a:chExt cx="1211915" cy="1185351"/>
            </a:xfrm>
          </p:grpSpPr>
          <p:grpSp>
            <p:nvGrpSpPr>
              <p:cNvPr id="35" name="Group 34"/>
              <p:cNvGrpSpPr/>
              <p:nvPr/>
            </p:nvGrpSpPr>
            <p:grpSpPr>
              <a:xfrm>
                <a:off x="4772567" y="4471717"/>
                <a:ext cx="433622" cy="806242"/>
                <a:chOff x="650789" y="2835876"/>
                <a:chExt cx="774357" cy="1439777"/>
              </a:xfrm>
            </p:grpSpPr>
            <p:sp>
              <p:nvSpPr>
                <p:cNvPr id="37" name="Flowchart: Delay 36"/>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Oval 37"/>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6" name="TextBox 35"/>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39" name="Flowchart: Delay 38"/>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0" name="Straight Connector 39"/>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790496" y="2832816"/>
            <a:ext cx="1257539" cy="921112"/>
            <a:chOff x="5345613" y="2998391"/>
            <a:chExt cx="1676719" cy="1228149"/>
          </a:xfrm>
        </p:grpSpPr>
        <p:grpSp>
          <p:nvGrpSpPr>
            <p:cNvPr id="42" name="Group 41"/>
            <p:cNvGrpSpPr/>
            <p:nvPr/>
          </p:nvGrpSpPr>
          <p:grpSpPr>
            <a:xfrm>
              <a:off x="5345613" y="2998391"/>
              <a:ext cx="1676719" cy="1228149"/>
              <a:chOff x="3851289" y="3206519"/>
              <a:chExt cx="1676719" cy="1228149"/>
            </a:xfrm>
          </p:grpSpPr>
          <p:sp>
            <p:nvSpPr>
              <p:cNvPr id="44" name="Cloud 43"/>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4264827" y="3313645"/>
                <a:ext cx="887648" cy="868191"/>
                <a:chOff x="4414781" y="4092608"/>
                <a:chExt cx="1211915" cy="1185350"/>
              </a:xfrm>
            </p:grpSpPr>
            <p:sp>
              <p:nvSpPr>
                <p:cNvPr id="46" name="Flowchart: Delay 45"/>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TextBox 46"/>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43" name="Cube 42"/>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8" name="Cross 47"/>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Cross 48"/>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50" name="Group 49"/>
          <p:cNvGrpSpPr/>
          <p:nvPr/>
        </p:nvGrpSpPr>
        <p:grpSpPr>
          <a:xfrm>
            <a:off x="6441978" y="4118831"/>
            <a:ext cx="697032" cy="664308"/>
            <a:chOff x="4338847" y="4597219"/>
            <a:chExt cx="929376" cy="885744"/>
          </a:xfrm>
        </p:grpSpPr>
        <p:grpSp>
          <p:nvGrpSpPr>
            <p:cNvPr id="51" name="Group 50"/>
            <p:cNvGrpSpPr/>
            <p:nvPr/>
          </p:nvGrpSpPr>
          <p:grpSpPr>
            <a:xfrm>
              <a:off x="4834601" y="4613553"/>
              <a:ext cx="433622" cy="806242"/>
              <a:chOff x="650789" y="2835876"/>
              <a:chExt cx="774357" cy="1439777"/>
            </a:xfrm>
            <a:solidFill>
              <a:schemeClr val="bg1">
                <a:lumMod val="7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2" name="Group 51"/>
            <p:cNvGrpSpPr/>
            <p:nvPr/>
          </p:nvGrpSpPr>
          <p:grpSpPr>
            <a:xfrm>
              <a:off x="4338847" y="4597219"/>
              <a:ext cx="433622" cy="806242"/>
              <a:chOff x="650789" y="2835876"/>
              <a:chExt cx="774357" cy="1439777"/>
            </a:xfrm>
            <a:solidFill>
              <a:schemeClr val="bg1">
                <a:lumMod val="65000"/>
              </a:schemeClr>
            </a:solidFill>
          </p:grpSpPr>
          <p:sp>
            <p:nvSpPr>
              <p:cNvPr id="56" name="Flowchart: Delay 55"/>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4604420" y="4676721"/>
              <a:ext cx="433622" cy="806242"/>
              <a:chOff x="650789" y="2835876"/>
              <a:chExt cx="774357" cy="1439777"/>
            </a:xfrm>
          </p:grpSpPr>
          <p:sp>
            <p:nvSpPr>
              <p:cNvPr id="54" name="Flowchart: Delay 5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60" name="Group 59"/>
          <p:cNvGrpSpPr/>
          <p:nvPr/>
        </p:nvGrpSpPr>
        <p:grpSpPr>
          <a:xfrm>
            <a:off x="8581629" y="2977815"/>
            <a:ext cx="325217" cy="604682"/>
            <a:chOff x="650789" y="2835876"/>
            <a:chExt cx="774357" cy="1439777"/>
          </a:xfrm>
        </p:grpSpPr>
        <p:sp>
          <p:nvSpPr>
            <p:cNvPr id="61" name="Flowchart: Delay 60"/>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TextBox 62"/>
          <p:cNvSpPr txBox="1"/>
          <p:nvPr/>
        </p:nvSpPr>
        <p:spPr>
          <a:xfrm>
            <a:off x="8313288" y="2693484"/>
            <a:ext cx="1039717" cy="300082"/>
          </a:xfrm>
          <a:prstGeom prst="rect">
            <a:avLst/>
          </a:prstGeom>
          <a:noFill/>
        </p:spPr>
        <p:txBody>
          <a:bodyPr wrap="square" rtlCol="0">
            <a:spAutoFit/>
          </a:bodyPr>
          <a:lstStyle/>
          <a:p>
            <a:r>
              <a:rPr lang="en-US" sz="1350" dirty="0"/>
              <a:t>Requester</a:t>
            </a:r>
          </a:p>
        </p:txBody>
      </p:sp>
      <p:sp>
        <p:nvSpPr>
          <p:cNvPr id="64" name="Rectangle 63"/>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Rectangle 64"/>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21307610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53</a:t>
            </a:fld>
            <a:endParaRPr lang="en-US" dirty="0"/>
          </a:p>
        </p:txBody>
      </p:sp>
      <p:pic>
        <p:nvPicPr>
          <p:cNvPr id="3"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905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Task 1: Image Recommendation</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54</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54</a:t>
            </a:fld>
            <a:endParaRPr lang="en-US" dirty="0"/>
          </a:p>
        </p:txBody>
      </p:sp>
      <p:grpSp>
        <p:nvGrpSpPr>
          <p:cNvPr id="70" name="Group 69"/>
          <p:cNvGrpSpPr/>
          <p:nvPr/>
        </p:nvGrpSpPr>
        <p:grpSpPr>
          <a:xfrm>
            <a:off x="2189920" y="2010212"/>
            <a:ext cx="7849431" cy="4076607"/>
            <a:chOff x="665919" y="2010211"/>
            <a:chExt cx="5173415" cy="2686816"/>
          </a:xfrm>
        </p:grpSpPr>
        <p:sp>
          <p:nvSpPr>
            <p:cNvPr id="71" name="TextBox 70"/>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72" name="TextBox 71"/>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79" name="Picture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82" name="5-Point Star 81"/>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5-Point Star 83"/>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5-Point Star 84"/>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5-Point Star 85"/>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6" name="5-Point Star 135"/>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7" name="5-Point Star 136"/>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8" name="5-Point Star 137"/>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9" name="5-Point Star 138"/>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5-Point Star 139"/>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5-Point Star 140"/>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5-Point Star 141"/>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3" name="5-Point Star 142"/>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5-Point Star 143"/>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5-Point Star 144"/>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5-Point Star 145"/>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7" name="5-Point Star 146"/>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8" name="5-Point Star 147"/>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9" name="5-Point Star 148"/>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0" name="5-Point Star 149"/>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1" name="5-Point Star 150"/>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2" name="5-Point Star 151"/>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3" name="5-Point Star 152"/>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4" name="5-Point Star 153"/>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5" name="TextBox 154"/>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156" name="TextBox 155"/>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157" name="TextBox 156"/>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158" name="TextBox 157"/>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59"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167" name="5-Point Star 166"/>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8" name="5-Point Star 167"/>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9" name="5-Point Star 168"/>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0" name="5-Point Star 169"/>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1" name="5-Point Star 170"/>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2" name="5-Point Star 171"/>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3" name="5-Point Star 172"/>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4" name="5-Point Star 173"/>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5" name="5-Point Star 174"/>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6" name="5-Point Star 175"/>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7" name="5-Point Star 176"/>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8" name="5-Point Star 177"/>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9" name="5-Point Star 178"/>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0" name="5-Point Star 179"/>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1" name="5-Point Star 180"/>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2" name="5-Point Star 181"/>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3" name="5-Point Star 182"/>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4" name="5-Point Star 183"/>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5" name="5-Point Star 184"/>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6" name="5-Point Star 185"/>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7" name="5-Point Star 186"/>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8" name="5-Point Star 187"/>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9" name="5-Point Star 188"/>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0" name="5-Point Star 189"/>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1" name="5-Point Star 190"/>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2" name="5-Point Star 191"/>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3" name="5-Point Star 192"/>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4" name="5-Point Star 193"/>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5" name="5-Point Star 194"/>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6" name="5-Point Star 195"/>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7" name="5-Point Star 196"/>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8" name="5-Point Star 197"/>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9" name="5-Point Star 198"/>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0" name="5-Point Star 199"/>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1" name="5-Point Star 200"/>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2" name="5-Point Star 201"/>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3" name="5-Point Star 202"/>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4" name="5-Point Star 203"/>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5" name="5-Point Star 204"/>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6" name="5-Point Star 205"/>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7" name="TextBox 206"/>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208" name="TextBox 207"/>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209" name="TextBox 208"/>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210" name="TextBox 209"/>
            <p:cNvSpPr txBox="1"/>
            <p:nvPr/>
          </p:nvSpPr>
          <p:spPr>
            <a:xfrm>
              <a:off x="5454223" y="4360580"/>
              <a:ext cx="202005" cy="273847"/>
            </a:xfrm>
            <a:prstGeom prst="rect">
              <a:avLst/>
            </a:prstGeom>
            <a:noFill/>
          </p:spPr>
          <p:txBody>
            <a:bodyPr wrap="none" rtlCol="0">
              <a:spAutoFit/>
            </a:bodyPr>
            <a:lstStyle/>
            <a:p>
              <a:r>
                <a:rPr lang="en-US" sz="2100" dirty="0"/>
                <a:t>?</a:t>
              </a:r>
            </a:p>
          </p:txBody>
        </p:sp>
      </p:grpSp>
    </p:spTree>
    <p:extLst>
      <p:ext uri="{BB962C8B-B14F-4D97-AF65-F5344CB8AC3E}">
        <p14:creationId xmlns:p14="http://schemas.microsoft.com/office/powerpoint/2010/main" val="806135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55</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55</a:t>
            </a:fld>
            <a:endParaRPr lang="en-US" dirty="0"/>
          </a:p>
        </p:txBody>
      </p:sp>
      <p:sp>
        <p:nvSpPr>
          <p:cNvPr id="113" name="Content Placeholder 2"/>
          <p:cNvSpPr txBox="1">
            <a:spLocks/>
          </p:cNvSpPr>
          <p:nvPr/>
        </p:nvSpPr>
        <p:spPr>
          <a:xfrm>
            <a:off x="838200" y="1825625"/>
            <a:ext cx="10515600" cy="4351339"/>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Taste-Matching</a:t>
            </a:r>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457200" lvl="1" indent="0">
              <a:buFont typeface="Arial" panose="020B0604020202020204" pitchFamily="34" charset="0"/>
              <a:buNone/>
            </a:pPr>
            <a:endParaRPr lang="en-US" smtClean="0"/>
          </a:p>
          <a:p>
            <a:pPr marL="457200" lvl="1" indent="0">
              <a:buFont typeface="Arial" panose="020B0604020202020204" pitchFamily="34" charset="0"/>
              <a:buNone/>
            </a:pPr>
            <a:endParaRPr lang="en-US" sz="1800" i="1" smtClean="0"/>
          </a:p>
          <a:p>
            <a:pPr marL="457200" lvl="1" indent="0">
              <a:buFont typeface="Arial" panose="020B0604020202020204" pitchFamily="34" charset="0"/>
              <a:buNone/>
            </a:pPr>
            <a:endParaRPr lang="en-US" sz="1800" i="1" smtClean="0"/>
          </a:p>
          <a:p>
            <a:pPr marL="457200" lvl="1" indent="0">
              <a:buFont typeface="Arial" panose="020B0604020202020204" pitchFamily="34" charset="0"/>
              <a:buNone/>
            </a:pPr>
            <a:r>
              <a:rPr lang="en-US" sz="1800" i="1" smtClean="0"/>
              <a:t>Measured using root-mean-squared-error, to measure deviation of recommendation from ground truth of requester preferences</a:t>
            </a:r>
            <a:endParaRPr lang="en-US" sz="1800" i="1"/>
          </a:p>
        </p:txBody>
      </p:sp>
      <p:graphicFrame>
        <p:nvGraphicFramePr>
          <p:cNvPr id="114" name="Table 11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119" name="Rounded Rectangle 118"/>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379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56</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56</a:t>
            </a:fld>
            <a:endParaRPr lang="en-US" dirty="0"/>
          </a:p>
        </p:txBody>
      </p:sp>
      <p:sp>
        <p:nvSpPr>
          <p:cNvPr id="10" name="Content Placeholder 2"/>
          <p:cNvSpPr txBox="1">
            <a:spLocks/>
          </p:cNvSpPr>
          <p:nvPr/>
        </p:nvSpPr>
        <p:spPr>
          <a:xfrm>
            <a:off x="838200" y="1825625"/>
            <a:ext cx="10515600" cy="4351339"/>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Taste-Grokking</a:t>
            </a:r>
          </a:p>
          <a:p>
            <a:pPr marL="0" indent="0">
              <a:buFont typeface="Arial" panose="020B0604020202020204" pitchFamily="34" charset="0"/>
              <a:buNone/>
            </a:pP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068215816"/>
              </p:ext>
            </p:extLst>
          </p:nvPr>
        </p:nvGraphicFramePr>
        <p:xfrm>
          <a:off x="2449828" y="2508250"/>
          <a:ext cx="6762752" cy="238760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12" name="Rounded Rectangle 11"/>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911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57</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57</a:t>
            </a:fld>
            <a:endParaRPr lang="en-US" dirty="0"/>
          </a:p>
        </p:txBody>
      </p:sp>
      <p:sp>
        <p:nvSpPr>
          <p:cNvPr id="13" name="Content Placeholder 2"/>
          <p:cNvSpPr txBox="1">
            <a:spLocks/>
          </p:cNvSpPr>
          <p:nvPr/>
        </p:nvSpPr>
        <p:spPr>
          <a:xfrm>
            <a:off x="2152650" y="1255357"/>
            <a:ext cx="7886700" cy="4786472"/>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Personalization in this form was a good fit for crowdsourcing </a:t>
            </a:r>
          </a:p>
          <a:p>
            <a:r>
              <a:rPr lang="en-US" smtClean="0"/>
              <a:t>Matching was better for food, grokking better for salt-shakers</a:t>
            </a:r>
          </a:p>
          <a:p>
            <a:pPr lvl="1"/>
            <a:r>
              <a:rPr lang="en-US" smtClean="0"/>
              <a:t>Latent vs. Manifest decision factors: overfitting mental models</a:t>
            </a:r>
          </a:p>
          <a:p>
            <a:r>
              <a:rPr lang="en-US" smtClean="0"/>
              <a:t>Increases in </a:t>
            </a:r>
            <a:r>
              <a:rPr lang="en-US" i="1" smtClean="0"/>
              <a:t>N</a:t>
            </a:r>
            <a:r>
              <a:rPr lang="en-US" smtClean="0"/>
              <a:t> are more fruitful for matching</a:t>
            </a:r>
          </a:p>
          <a:p>
            <a:endParaRPr lang="en-US"/>
          </a:p>
        </p:txBody>
      </p:sp>
      <p:pic>
        <p:nvPicPr>
          <p:cNvPr id="14" name="Picture 13" descr="Three lines are shows, all decreasing (and thus increasing in performance) as more workers are added to the pool. The lines representing the food tasks improve in quality notably more than the salt shaker line."/>
          <p:cNvPicPr/>
          <p:nvPr/>
        </p:nvPicPr>
        <p:blipFill>
          <a:blip r:embed="rId3" cstate="print">
            <a:extLst>
              <a:ext uri="{28A0092B-C50C-407E-A947-70E740481C1C}">
                <a14:useLocalDpi xmlns:a14="http://schemas.microsoft.com/office/drawing/2010/main" val="0"/>
              </a:ext>
            </a:extLst>
          </a:blip>
          <a:stretch>
            <a:fillRect/>
          </a:stretch>
        </p:blipFill>
        <p:spPr>
          <a:xfrm>
            <a:off x="1870262" y="3805671"/>
            <a:ext cx="3939988" cy="2727291"/>
          </a:xfrm>
          <a:prstGeom prst="rect">
            <a:avLst/>
          </a:prstGeom>
        </p:spPr>
      </p:pic>
      <p:pic>
        <p:nvPicPr>
          <p:cNvPr id="15" name="Picture 14" descr="Chart showing lines for three tasks: the salt shaker task, food recommendation in Boston, and food recommendation in Seattle.  Each line starts close to baseline, and improves as more workers are add. The majority of gains in each case is in the first handful of workers."/>
          <p:cNvPicPr/>
          <p:nvPr/>
        </p:nvPicPr>
        <p:blipFill>
          <a:blip r:embed="rId4" cstate="print">
            <a:extLst>
              <a:ext uri="{28A0092B-C50C-407E-A947-70E740481C1C}">
                <a14:useLocalDpi xmlns:a14="http://schemas.microsoft.com/office/drawing/2010/main" val="0"/>
              </a:ext>
            </a:extLst>
          </a:blip>
          <a:stretch>
            <a:fillRect/>
          </a:stretch>
        </p:blipFill>
        <p:spPr>
          <a:xfrm>
            <a:off x="6217024" y="3795092"/>
            <a:ext cx="3939988" cy="2724422"/>
          </a:xfrm>
          <a:prstGeom prst="rect">
            <a:avLst/>
          </a:prstGeom>
        </p:spPr>
      </p:pic>
    </p:spTree>
    <p:extLst>
      <p:ext uri="{BB962C8B-B14F-4D97-AF65-F5344CB8AC3E}">
        <p14:creationId xmlns:p14="http://schemas.microsoft.com/office/powerpoint/2010/main" val="2615364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Super-Grokkers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58</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58</a:t>
            </a:fld>
            <a:endParaRPr lang="en-US" dirty="0"/>
          </a:p>
        </p:txBody>
      </p:sp>
      <p:sp>
        <p:nvSpPr>
          <p:cNvPr id="10" name="Content Placeholder 2"/>
          <p:cNvSpPr txBox="1">
            <a:spLocks/>
          </p:cNvSpPr>
          <p:nvPr/>
        </p:nvSpPr>
        <p:spPr>
          <a:xfrm>
            <a:off x="838200" y="1825625"/>
            <a:ext cx="10515600" cy="4351339"/>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The best grokkers outperform the best-matched</a:t>
            </a: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631271342"/>
              </p:ext>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2" name="Rounded Rectangle 11"/>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223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59</a:t>
            </a:fld>
            <a:endParaRPr lang="en-US" dirty="0"/>
          </a:p>
        </p:txBody>
      </p:sp>
      <p:sp>
        <p:nvSpPr>
          <p:cNvPr id="3" name="Cloud 2"/>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 name="Group 3"/>
          <p:cNvGrpSpPr/>
          <p:nvPr/>
        </p:nvGrpSpPr>
        <p:grpSpPr>
          <a:xfrm>
            <a:off x="6041918" y="5148506"/>
            <a:ext cx="2892806" cy="629588"/>
            <a:chOff x="6400406" y="3837633"/>
            <a:chExt cx="3857075" cy="839450"/>
          </a:xfrm>
        </p:grpSpPr>
        <p:sp>
          <p:nvSpPr>
            <p:cNvPr id="5" name="Folded Corner 4"/>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9" name="Group 8"/>
          <p:cNvGrpSpPr/>
          <p:nvPr/>
        </p:nvGrpSpPr>
        <p:grpSpPr>
          <a:xfrm>
            <a:off x="2758726" y="3429385"/>
            <a:ext cx="6175998" cy="1049806"/>
            <a:chOff x="2022817" y="1528996"/>
            <a:chExt cx="8234664" cy="1399741"/>
          </a:xfrm>
        </p:grpSpPr>
        <p:sp>
          <p:nvSpPr>
            <p:cNvPr id="10" name="Rectangle 9"/>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5" name="Group 14"/>
            <p:cNvGrpSpPr/>
            <p:nvPr/>
          </p:nvGrpSpPr>
          <p:grpSpPr>
            <a:xfrm>
              <a:off x="6400406" y="1850311"/>
              <a:ext cx="3857075" cy="839450"/>
              <a:chOff x="6400406" y="3581696"/>
              <a:chExt cx="3857075" cy="839450"/>
            </a:xfrm>
            <a:solidFill>
              <a:schemeClr val="bg1"/>
            </a:solidFill>
          </p:grpSpPr>
          <p:sp>
            <p:nvSpPr>
              <p:cNvPr id="16" name="Folded Corner 15"/>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Folded Corner 17"/>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Folded Corner 18"/>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0" name="Group 19"/>
          <p:cNvGrpSpPr/>
          <p:nvPr/>
        </p:nvGrpSpPr>
        <p:grpSpPr>
          <a:xfrm>
            <a:off x="3638166" y="5282127"/>
            <a:ext cx="325217" cy="604682"/>
            <a:chOff x="650789" y="2835876"/>
            <a:chExt cx="774357" cy="1439777"/>
          </a:xfrm>
          <a:solidFill>
            <a:schemeClr val="bg1">
              <a:lumMod val="65000"/>
            </a:schemeClr>
          </a:solidFill>
        </p:grpSpPr>
        <p:sp>
          <p:nvSpPr>
            <p:cNvPr id="21" name="Flowchart: Delay 2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Oval 2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3" name="Group 22"/>
          <p:cNvGrpSpPr/>
          <p:nvPr/>
        </p:nvGrpSpPr>
        <p:grpSpPr>
          <a:xfrm>
            <a:off x="3115967" y="5282127"/>
            <a:ext cx="325217" cy="604682"/>
            <a:chOff x="650789" y="2835876"/>
            <a:chExt cx="774357" cy="1439777"/>
          </a:xfrm>
          <a:solidFill>
            <a:schemeClr val="bg1">
              <a:lumMod val="75000"/>
            </a:schemeClr>
          </a:solidFill>
        </p:grpSpPr>
        <p:sp>
          <p:nvSpPr>
            <p:cNvPr id="24" name="Flowchart: Delay 2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Oval 2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6" name="Group 25"/>
          <p:cNvGrpSpPr/>
          <p:nvPr/>
        </p:nvGrpSpPr>
        <p:grpSpPr>
          <a:xfrm>
            <a:off x="2979046" y="3766509"/>
            <a:ext cx="2695769" cy="427530"/>
            <a:chOff x="2316576" y="1978495"/>
            <a:chExt cx="3594358" cy="570040"/>
          </a:xfrm>
        </p:grpSpPr>
        <p:sp>
          <p:nvSpPr>
            <p:cNvPr id="27" name="Smiley Face 26"/>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31" name="Group 30"/>
          <p:cNvGrpSpPr/>
          <p:nvPr/>
        </p:nvGrpSpPr>
        <p:grpSpPr>
          <a:xfrm>
            <a:off x="3377067" y="5202021"/>
            <a:ext cx="325217" cy="604682"/>
            <a:chOff x="650789" y="2835876"/>
            <a:chExt cx="774357" cy="1439777"/>
          </a:xfrm>
        </p:grpSpPr>
        <p:sp>
          <p:nvSpPr>
            <p:cNvPr id="32" name="Flowchart: Delay 3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Oval 3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4" name="Group 33"/>
          <p:cNvGrpSpPr/>
          <p:nvPr/>
        </p:nvGrpSpPr>
        <p:grpSpPr>
          <a:xfrm>
            <a:off x="2029572" y="3682824"/>
            <a:ext cx="325217" cy="604682"/>
            <a:chOff x="650789" y="2835876"/>
            <a:chExt cx="774357" cy="1439777"/>
          </a:xfrm>
        </p:grpSpPr>
        <p:sp>
          <p:nvSpPr>
            <p:cNvPr id="35" name="Flowchart: Delay 3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Oval 3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7" name="TextBox 36"/>
          <p:cNvSpPr txBox="1"/>
          <p:nvPr/>
        </p:nvSpPr>
        <p:spPr>
          <a:xfrm>
            <a:off x="1761232" y="3398493"/>
            <a:ext cx="908936" cy="507831"/>
          </a:xfrm>
          <a:prstGeom prst="rect">
            <a:avLst/>
          </a:prstGeom>
          <a:noFill/>
        </p:spPr>
        <p:txBody>
          <a:bodyPr wrap="square" rtlCol="0">
            <a:spAutoFit/>
          </a:bodyPr>
          <a:lstStyle/>
          <a:p>
            <a:r>
              <a:rPr lang="en-US" sz="1350" dirty="0"/>
              <a:t>Requester</a:t>
            </a:r>
          </a:p>
        </p:txBody>
      </p:sp>
      <p:sp>
        <p:nvSpPr>
          <p:cNvPr id="38" name="TextBox 37"/>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39" name="Straight Arrow Connector 38"/>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130081" y="4687528"/>
            <a:ext cx="1257539" cy="921112"/>
            <a:chOff x="3851289" y="3206519"/>
            <a:chExt cx="1676719" cy="1228149"/>
          </a:xfrm>
        </p:grpSpPr>
        <p:sp>
          <p:nvSpPr>
            <p:cNvPr id="41" name="Cloud 40"/>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2" name="Group 41"/>
            <p:cNvGrpSpPr/>
            <p:nvPr/>
          </p:nvGrpSpPr>
          <p:grpSpPr>
            <a:xfrm>
              <a:off x="4264827" y="3313646"/>
              <a:ext cx="887648" cy="868192"/>
              <a:chOff x="4414781" y="4092608"/>
              <a:chExt cx="1211915" cy="1185351"/>
            </a:xfrm>
          </p:grpSpPr>
          <p:grpSp>
            <p:nvGrpSpPr>
              <p:cNvPr id="43" name="Group 42"/>
              <p:cNvGrpSpPr/>
              <p:nvPr/>
            </p:nvGrpSpPr>
            <p:grpSpPr>
              <a:xfrm>
                <a:off x="4772567" y="4471717"/>
                <a:ext cx="433622" cy="80624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4" name="TextBox 43"/>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45" name="Freeform 4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48" name="Cloud 4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9" name="Group 48"/>
          <p:cNvGrpSpPr/>
          <p:nvPr/>
        </p:nvGrpSpPr>
        <p:grpSpPr>
          <a:xfrm>
            <a:off x="5448510" y="5069500"/>
            <a:ext cx="3486215" cy="708172"/>
            <a:chOff x="5609194" y="3715815"/>
            <a:chExt cx="4648287" cy="944229"/>
          </a:xfrm>
        </p:grpSpPr>
        <p:grpSp>
          <p:nvGrpSpPr>
            <p:cNvPr id="50" name="Group 49"/>
            <p:cNvGrpSpPr/>
            <p:nvPr/>
          </p:nvGrpSpPr>
          <p:grpSpPr>
            <a:xfrm>
              <a:off x="6400406" y="3820594"/>
              <a:ext cx="3857075" cy="839450"/>
              <a:chOff x="6400406" y="3581696"/>
              <a:chExt cx="3857075" cy="839450"/>
            </a:xfrm>
          </p:grpSpPr>
          <p:sp>
            <p:nvSpPr>
              <p:cNvPr id="56" name="Folded Corner 5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olded Corner 5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olded Corner 5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olded Corner 5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1" name="Smiley Face 50"/>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2" name="Smiley Face 51"/>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3" name="Smiley Face 52"/>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4" name="Smiley Face 53"/>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55" name="Curved Connector 54"/>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933788" y="670793"/>
            <a:ext cx="1268480" cy="1342852"/>
            <a:chOff x="9946323" y="2419616"/>
            <a:chExt cx="2316481" cy="2452297"/>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71" name="Group 70"/>
          <p:cNvGrpSpPr/>
          <p:nvPr/>
        </p:nvGrpSpPr>
        <p:grpSpPr>
          <a:xfrm>
            <a:off x="8550233" y="1625968"/>
            <a:ext cx="1907305" cy="1705314"/>
            <a:chOff x="3177693" y="4591906"/>
            <a:chExt cx="3501115" cy="3130333"/>
          </a:xfrm>
        </p:grpSpPr>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73" name="Picture 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74" name="Picture 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75" name="Picture 7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76" name="Picture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78" name="Group 77"/>
          <p:cNvGrpSpPr/>
          <p:nvPr/>
        </p:nvGrpSpPr>
        <p:grpSpPr>
          <a:xfrm>
            <a:off x="5900312" y="12477"/>
            <a:ext cx="2495249" cy="2192816"/>
            <a:chOff x="8762806" y="-1031190"/>
            <a:chExt cx="3326998" cy="2923754"/>
          </a:xfrm>
        </p:grpSpPr>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80" name="Picture 7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81" name="Picture 8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82" name="Picture 8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83" name="Picture 8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85" name="Picture 8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86" name="Picture 8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87" name="Picture 8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88" name="Picture 87"/>
            <p:cNvPicPr>
              <a:picLocks noChangeAspect="1"/>
            </p:cNvPicPr>
            <p:nvPr/>
          </p:nvPicPr>
          <p:blipFill rotWithShape="1">
            <a:blip r:embed="rId27"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89" name="Picture 8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91" name="Picture 9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92" name="Picture 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93" name="Picture 9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94" name="Picture 9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95" name="Group 94"/>
          <p:cNvGrpSpPr/>
          <p:nvPr/>
        </p:nvGrpSpPr>
        <p:grpSpPr>
          <a:xfrm>
            <a:off x="3423694" y="68884"/>
            <a:ext cx="2120978" cy="1792172"/>
            <a:chOff x="6376014" y="4120678"/>
            <a:chExt cx="3324491" cy="2748420"/>
          </a:xfrm>
        </p:grpSpPr>
        <p:pic>
          <p:nvPicPr>
            <p:cNvPr id="96" name="Picture 9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97" name="Picture 9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98" name="Picture 9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99" name="Picture 9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00" name="Picture 9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01" name="Picture 10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02" name="Picture 10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03" name="Picture 1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04" name="Picture 10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05" name="Picture 10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06" name="Picture 10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07" name="Picture 10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08" name="Straight Arrow Connector 107"/>
          <p:cNvCxnSpPr>
            <a:endCxn id="10"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3"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27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lnSpcReduction="10000"/>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mtClean="0"/>
              <a:t>Digitized and born-digital information is outpacing our ability to clean, annotate, organize it. </a:t>
            </a:r>
            <a:r>
              <a:rPr lang="en-US" dirty="0" smtClean="0"/>
              <a:t>Crowdsourcing is being used to address these problems</a:t>
            </a:r>
          </a:p>
          <a:p>
            <a:pPr marL="0" indent="0" algn="ctr">
              <a:buFont typeface="Arial" panose="020B0604020202020204" pitchFamily="34" charset="0"/>
              <a:buNone/>
            </a:pPr>
            <a:endParaRPr lang="en-US" sz="1900" dirty="0" smtClean="0"/>
          </a:p>
          <a:p>
            <a:pPr marL="0" indent="0">
              <a:buFont typeface="Arial" panose="020B0604020202020204" pitchFamily="34" charset="0"/>
              <a:buNone/>
            </a:pPr>
            <a:r>
              <a:rPr lang="en-US" sz="1900" dirty="0" smtClean="0"/>
              <a:t>In information retrieval,</a:t>
            </a:r>
          </a:p>
          <a:p>
            <a:r>
              <a:rPr lang="en-US" sz="1900" dirty="0" smtClean="0"/>
              <a:t>Custom evaluation datasets (research over novel datasets!) – e.g. Alonso 2008</a:t>
            </a:r>
          </a:p>
          <a:p>
            <a:r>
              <a:rPr lang="en-US" sz="1900" dirty="0" smtClean="0"/>
              <a:t>Understanding unseen queries (e.g. Chen and Jain 2013)</a:t>
            </a:r>
          </a:p>
          <a:p>
            <a:r>
              <a:rPr lang="en-US" sz="1900" dirty="0" smtClean="0"/>
              <a:t>Adding additional metadata to documents implicitly (e.g. </a:t>
            </a:r>
            <a:r>
              <a:rPr lang="en-US" sz="1900" dirty="0" err="1" smtClean="0"/>
              <a:t>Lamere</a:t>
            </a:r>
            <a:r>
              <a:rPr lang="en-US" sz="1900" dirty="0" smtClean="0"/>
              <a:t> 2008) or on-demand (e.g. </a:t>
            </a:r>
            <a:r>
              <a:rPr lang="en-US" sz="1900" dirty="0" err="1" smtClean="0"/>
              <a:t>Finin</a:t>
            </a:r>
            <a:r>
              <a:rPr lang="en-US" sz="1900" dirty="0" smtClean="0"/>
              <a:t> et al 2010)</a:t>
            </a:r>
            <a:endParaRPr lang="en-US" sz="1900" dirty="0"/>
          </a:p>
        </p:txBody>
      </p:sp>
    </p:spTree>
    <p:extLst>
      <p:ext uri="{BB962C8B-B14F-4D97-AF65-F5344CB8AC3E}">
        <p14:creationId xmlns:p14="http://schemas.microsoft.com/office/powerpoint/2010/main" val="143976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60</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4" name="Straight Arrow Connector 3"/>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2849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Task 2: Text Summarization</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61</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61</a:t>
            </a:fld>
            <a:endParaRPr lang="en-US" dirty="0"/>
          </a:p>
        </p:txBody>
      </p:sp>
      <p:pic>
        <p:nvPicPr>
          <p:cNvPr id="13" name="Picture 12"/>
          <p:cNvPicPr>
            <a:picLocks noChangeAspect="1"/>
          </p:cNvPicPr>
          <p:nvPr/>
        </p:nvPicPr>
        <p:blipFill>
          <a:blip r:embed="rId3"/>
          <a:stretch>
            <a:fillRect/>
          </a:stretch>
        </p:blipFill>
        <p:spPr>
          <a:xfrm>
            <a:off x="929763" y="1799203"/>
            <a:ext cx="6973264" cy="2871861"/>
          </a:xfrm>
          <a:prstGeom prst="rect">
            <a:avLst/>
          </a:prstGeom>
        </p:spPr>
      </p:pic>
      <p:sp>
        <p:nvSpPr>
          <p:cNvPr id="2" name="Rectangle 1"/>
          <p:cNvSpPr/>
          <p:nvPr/>
        </p:nvSpPr>
        <p:spPr>
          <a:xfrm>
            <a:off x="7903027" y="1759564"/>
            <a:ext cx="3148149" cy="2862322"/>
          </a:xfrm>
          <a:prstGeom prst="rect">
            <a:avLst/>
          </a:prstGeom>
        </p:spPr>
        <p:txBody>
          <a:bodyPr wrap="square">
            <a:spAutoFit/>
          </a:bodyPr>
          <a:lstStyle/>
          <a:p>
            <a:pPr marL="285750" indent="-285750">
              <a:buFont typeface="Arial" panose="020B0604020202020204" pitchFamily="34" charset="0"/>
              <a:buChar char="•"/>
            </a:pPr>
            <a:r>
              <a:rPr lang="en-US" dirty="0"/>
              <a:t>Matching does work for a complex task like this</a:t>
            </a:r>
          </a:p>
          <a:p>
            <a:pPr marL="285750" indent="-285750">
              <a:buFont typeface="Arial" panose="020B0604020202020204" pitchFamily="34" charset="0"/>
              <a:buChar char="•"/>
            </a:pPr>
            <a:r>
              <a:rPr lang="en-US" dirty="0"/>
              <a:t>Grokkers fare poorly, but once again, we see super-grokkers</a:t>
            </a:r>
          </a:p>
          <a:p>
            <a:pPr marL="285750" indent="-285750">
              <a:buFont typeface="Arial" panose="020B0604020202020204" pitchFamily="34" charset="0"/>
              <a:buChar char="•"/>
            </a:pPr>
            <a:r>
              <a:rPr lang="en-US" dirty="0"/>
              <a:t>Potentially an appropriate task for written expression of needs, a la EmailValet (</a:t>
            </a:r>
            <a:r>
              <a:rPr lang="en-US" dirty="0" err="1"/>
              <a:t>Kokkalis</a:t>
            </a:r>
            <a:r>
              <a:rPr lang="en-US" dirty="0"/>
              <a:t> et al. 2013) and Mobi (Zhang et al 2012)</a:t>
            </a:r>
            <a:endParaRPr lang="en-US" dirty="0"/>
          </a:p>
        </p:txBody>
      </p:sp>
    </p:spTree>
    <p:extLst>
      <p:ext uri="{BB962C8B-B14F-4D97-AF65-F5344CB8AC3E}">
        <p14:creationId xmlns:p14="http://schemas.microsoft.com/office/powerpoint/2010/main" val="128063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Matching or Grokking?</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62</a:t>
            </a:fld>
            <a:endParaRPr lang="en-US" dirty="0"/>
          </a:p>
        </p:txBody>
      </p:sp>
      <p:sp>
        <p:nvSpPr>
          <p:cNvPr id="9" name="Text Placeholder 8"/>
          <p:cNvSpPr>
            <a:spLocks noGrp="1"/>
          </p:cNvSpPr>
          <p:nvPr>
            <p:ph type="body" sz="quarter" idx="15"/>
          </p:nvPr>
        </p:nvSpPr>
        <p:spPr/>
        <p:txBody>
          <a:bodyPr/>
          <a:lstStyle/>
          <a:p>
            <a:r>
              <a:rPr lang="en-US" b="1" dirty="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62</a:t>
            </a:fld>
            <a:endParaRPr lang="en-US" dirty="0"/>
          </a:p>
        </p:txBody>
      </p:sp>
      <p:sp>
        <p:nvSpPr>
          <p:cNvPr id="40" name="Rectangle 39"/>
          <p:cNvSpPr/>
          <p:nvPr/>
        </p:nvSpPr>
        <p:spPr>
          <a:xfrm flipH="1">
            <a:off x="4000390" y="3801584"/>
            <a:ext cx="2435243"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0" dirty="0">
              <a:solidFill>
                <a:srgbClr val="FFFFFF"/>
              </a:solidFill>
              <a:latin typeface="FontAwesome" pitchFamily="2" charset="0"/>
            </a:endParaRPr>
          </a:p>
        </p:txBody>
      </p:sp>
      <p:sp>
        <p:nvSpPr>
          <p:cNvPr id="41" name="Rectangle 40"/>
          <p:cNvSpPr/>
          <p:nvPr/>
        </p:nvSpPr>
        <p:spPr>
          <a:xfrm>
            <a:off x="8096394" y="1648254"/>
            <a:ext cx="280251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Task </a:t>
            </a:r>
            <a:r>
              <a:rPr lang="en-US" b="1" dirty="0" smtClean="0"/>
              <a:t>Complexity</a:t>
            </a:r>
          </a:p>
          <a:p>
            <a:endParaRPr lang="en-US" sz="1600" b="1" dirty="0"/>
          </a:p>
          <a:p>
            <a:r>
              <a:rPr lang="en-US" sz="1600" dirty="0"/>
              <a:t>Are the factors affecting opinion-forming easy to communicate by example?</a:t>
            </a:r>
            <a:endParaRPr lang="en-US" sz="1600" dirty="0"/>
          </a:p>
        </p:txBody>
      </p:sp>
      <p:grpSp>
        <p:nvGrpSpPr>
          <p:cNvPr id="42" name="Group 41"/>
          <p:cNvGrpSpPr/>
          <p:nvPr/>
        </p:nvGrpSpPr>
        <p:grpSpPr>
          <a:xfrm>
            <a:off x="1293091" y="1648254"/>
            <a:ext cx="2639337"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TextBox 43"/>
            <p:cNvSpPr txBox="1"/>
            <p:nvPr/>
          </p:nvSpPr>
          <p:spPr>
            <a:xfrm>
              <a:off x="1495089" y="2197454"/>
              <a:ext cx="492443" cy="523220"/>
            </a:xfrm>
            <a:prstGeom prst="rect">
              <a:avLst/>
            </a:prstGeom>
            <a:noFill/>
          </p:spPr>
          <p:txBody>
            <a:bodyPr wrap="none" rtlCol="0">
              <a:spAutoFit/>
            </a:bodyPr>
            <a:lstStyle/>
            <a:p>
              <a:pPr algn="ctr"/>
              <a:r>
                <a:rPr lang="en-US" sz="2800" dirty="0">
                  <a:solidFill>
                    <a:schemeClr val="bg1"/>
                  </a:solidFill>
                  <a:latin typeface="FontAwesome" pitchFamily="2" charset="0"/>
                </a:rPr>
                <a:t></a:t>
              </a:r>
              <a:endParaRPr lang="en-US" sz="2800" dirty="0">
                <a:solidFill>
                  <a:schemeClr val="bg1"/>
                </a:solidFill>
                <a:latin typeface="FontAwesome" pitchFamily="2" charset="0"/>
              </a:endParaRPr>
            </a:p>
          </p:txBody>
        </p:sp>
        <p:sp>
          <p:nvSpPr>
            <p:cNvPr id="64" name="Text Placeholder 32"/>
            <p:cNvSpPr txBox="1">
              <a:spLocks/>
            </p:cNvSpPr>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Grokking is requester-specific; matching is useful for bootstrapping collaborative filtering and has higher ceiling</a:t>
              </a:r>
              <a:endParaRPr lang="en-US" sz="1600" dirty="0">
                <a:solidFill>
                  <a:schemeClr val="bg1"/>
                </a:solidFill>
                <a:latin typeface="Lato Light" panose="020F0302020204030203" pitchFamily="34" charset="0"/>
              </a:endParaRPr>
            </a:p>
          </p:txBody>
        </p:sp>
        <p:sp>
          <p:nvSpPr>
            <p:cNvPr id="65" name="Text Placeholder 33"/>
            <p:cNvSpPr txBox="1">
              <a:spLocks/>
            </p:cNvSpPr>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dirty="0" smtClean="0">
                  <a:solidFill>
                    <a:schemeClr val="bg1"/>
                  </a:solidFill>
                  <a:latin typeface="+mj-lt"/>
                </a:rPr>
                <a:t>Data Reuse</a:t>
              </a:r>
              <a:endParaRPr lang="en-AU" sz="1800" dirty="0">
                <a:solidFill>
                  <a:schemeClr val="bg1"/>
                </a:solidFill>
                <a:latin typeface="+mj-lt"/>
              </a:endParaRPr>
            </a:p>
          </p:txBody>
        </p:sp>
      </p:grpSp>
      <p:grpSp>
        <p:nvGrpSpPr>
          <p:cNvPr id="66" name="Group 65"/>
          <p:cNvGrpSpPr/>
          <p:nvPr/>
        </p:nvGrpSpPr>
        <p:grpSpPr>
          <a:xfrm>
            <a:off x="4000390" y="1648254"/>
            <a:ext cx="4028041" cy="2095396"/>
            <a:chOff x="4000390" y="1708726"/>
            <a:chExt cx="4395314" cy="2095396"/>
          </a:xfrm>
        </p:grpSpPr>
        <p:sp>
          <p:nvSpPr>
            <p:cNvPr id="67" name="Rectangle 66"/>
            <p:cNvSpPr/>
            <p:nvPr/>
          </p:nvSpPr>
          <p:spPr>
            <a:xfrm>
              <a:off x="4000390" y="1708726"/>
              <a:ext cx="4395314" cy="2095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Text Placeholder 32"/>
            <p:cNvSpPr txBox="1">
              <a:spLocks/>
            </p:cNvSpPr>
            <p:nvPr/>
          </p:nvSpPr>
          <p:spPr>
            <a:xfrm>
              <a:off x="4305080" y="2568112"/>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Grokking is task-driven, with apparent ground truth – traditional quality control can be used. </a:t>
              </a:r>
            </a:p>
          </p:txBody>
        </p:sp>
        <p:sp>
          <p:nvSpPr>
            <p:cNvPr id="69" name="Text Placeholder 33"/>
            <p:cNvSpPr txBox="1">
              <a:spLocks/>
            </p:cNvSpPr>
            <p:nvPr/>
          </p:nvSpPr>
          <p:spPr>
            <a:xfrm>
              <a:off x="4305080" y="2068151"/>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b="1" dirty="0" smtClean="0">
                  <a:solidFill>
                    <a:schemeClr val="bg1"/>
                  </a:solidFill>
                  <a:latin typeface="+mn-lt"/>
                </a:rPr>
                <a:t>Quality Control</a:t>
              </a:r>
              <a:endParaRPr lang="en-AU" sz="1800" b="1" dirty="0">
                <a:solidFill>
                  <a:schemeClr val="bg1"/>
                </a:solidFill>
                <a:latin typeface="+mn-lt"/>
              </a:endParaRPr>
            </a:p>
          </p:txBody>
        </p:sp>
      </p:grpSp>
      <p:grpSp>
        <p:nvGrpSpPr>
          <p:cNvPr id="70" name="Group 69"/>
          <p:cNvGrpSpPr/>
          <p:nvPr/>
        </p:nvGrpSpPr>
        <p:grpSpPr>
          <a:xfrm>
            <a:off x="6503595" y="3801584"/>
            <a:ext cx="4395314" cy="2095396"/>
            <a:chOff x="6503595" y="3862056"/>
            <a:chExt cx="4395314" cy="2095396"/>
          </a:xfrm>
        </p:grpSpPr>
        <p:sp>
          <p:nvSpPr>
            <p:cNvPr id="71" name="Rectangle 70"/>
            <p:cNvSpPr/>
            <p:nvPr/>
          </p:nvSpPr>
          <p:spPr>
            <a:xfrm flipH="1">
              <a:off x="6503595" y="3862056"/>
              <a:ext cx="4395314" cy="20953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ext Placeholder 32"/>
            <p:cNvSpPr txBox="1">
              <a:spLocks/>
            </p:cNvSpPr>
            <p:nvPr/>
          </p:nvSpPr>
          <p:spPr>
            <a:xfrm>
              <a:off x="6847112" y="4735354"/>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Feedback suggests grokking seems more fun</a:t>
              </a:r>
            </a:p>
          </p:txBody>
        </p:sp>
        <p:sp>
          <p:nvSpPr>
            <p:cNvPr id="73" name="Text Placeholder 33"/>
            <p:cNvSpPr txBox="1">
              <a:spLocks/>
            </p:cNvSpPr>
            <p:nvPr/>
          </p:nvSpPr>
          <p:spPr>
            <a:xfrm>
              <a:off x="6847112" y="4170078"/>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dirty="0" smtClean="0">
                  <a:solidFill>
                    <a:schemeClr val="bg1"/>
                  </a:solidFill>
                  <a:latin typeface="+mj-lt"/>
                </a:rPr>
                <a:t>Satisfaction</a:t>
              </a:r>
              <a:endParaRPr lang="en-AU" sz="1800" dirty="0">
                <a:solidFill>
                  <a:schemeClr val="bg1"/>
                </a:solidFill>
                <a:latin typeface="+mj-lt"/>
              </a:endParaRPr>
            </a:p>
          </p:txBody>
        </p:sp>
      </p:grpSp>
      <p:sp>
        <p:nvSpPr>
          <p:cNvPr id="2" name="Rectangle 1"/>
          <p:cNvSpPr/>
          <p:nvPr/>
        </p:nvSpPr>
        <p:spPr>
          <a:xfrm>
            <a:off x="10067790" y="1724069"/>
            <a:ext cx="734496" cy="707886"/>
          </a:xfrm>
          <a:prstGeom prst="rect">
            <a:avLst/>
          </a:prstGeom>
        </p:spPr>
        <p:txBody>
          <a:bodyPr wrap="none">
            <a:spAutoFit/>
          </a:bodyPr>
          <a:lstStyle/>
          <a:p>
            <a:r>
              <a:rPr lang="en-US" sz="4000" dirty="0">
                <a:solidFill>
                  <a:schemeClr val="bg1"/>
                </a:solidFill>
                <a:latin typeface="FontAwesome" pitchFamily="50" charset="0"/>
              </a:rPr>
              <a:t></a:t>
            </a:r>
            <a:endParaRPr lang="en-US" sz="4000" dirty="0">
              <a:solidFill>
                <a:schemeClr val="bg1"/>
              </a:solidFill>
            </a:endParaRPr>
          </a:p>
        </p:txBody>
      </p:sp>
      <p:sp>
        <p:nvSpPr>
          <p:cNvPr id="3" name="Rectangle 2"/>
          <p:cNvSpPr/>
          <p:nvPr/>
        </p:nvSpPr>
        <p:spPr>
          <a:xfrm>
            <a:off x="8096394" y="3846388"/>
            <a:ext cx="708848" cy="769441"/>
          </a:xfrm>
          <a:prstGeom prst="rect">
            <a:avLst/>
          </a:prstGeom>
        </p:spPr>
        <p:txBody>
          <a:bodyPr wrap="none">
            <a:sp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Tree>
    <p:extLst>
      <p:ext uri="{BB962C8B-B14F-4D97-AF65-F5344CB8AC3E}">
        <p14:creationId xmlns:p14="http://schemas.microsoft.com/office/powerpoint/2010/main" val="3746828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3" name="Content Placeholder 2"/>
          <p:cNvSpPr>
            <a:spLocks noGrp="1"/>
          </p:cNvSpPr>
          <p:nvPr>
            <p:ph idx="1"/>
          </p:nvPr>
        </p:nvSpPr>
        <p:spPr/>
        <p:txBody>
          <a:bodyPr/>
          <a:lstStyle/>
          <a:p>
            <a:r>
              <a:rPr lang="en-US" dirty="0" smtClean="0"/>
              <a:t>Crowdsourcing doesn’t have to be only objective or normative tasks! It is promising in domains where lack of prior data limits established personalization methods.</a:t>
            </a:r>
          </a:p>
          <a:p>
            <a:r>
              <a:rPr lang="en-US" dirty="0" smtClean="0"/>
              <a:t>Taste-matching is good for</a:t>
            </a:r>
            <a:r>
              <a:rPr lang="en-US" dirty="0"/>
              <a:t> </a:t>
            </a:r>
            <a:r>
              <a:rPr lang="en-US" dirty="0" smtClean="0"/>
              <a:t>personalizing complex tasks, and ongoing engagements with workers</a:t>
            </a:r>
          </a:p>
          <a:p>
            <a:r>
              <a:rPr lang="en-US" dirty="0" smtClean="0"/>
              <a:t>Taste-grokking is great for quick-start tasks with manifest opinion factors, and for spicing up boring tasks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63</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0579412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64</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6723" y="800367"/>
              <a:ext cx="8807040" cy="1630080"/>
            </p14:xfrm>
          </p:contentPart>
        </mc:Choice>
        <mc:Fallback xmlns="">
          <p:pic>
            <p:nvPicPr>
              <p:cNvPr id="5" name="Ink 4"/>
              <p:cNvPicPr/>
              <p:nvPr/>
            </p:nvPicPr>
            <p:blipFill>
              <a:blip r:embed="rId3"/>
              <a:stretch>
                <a:fillRect/>
              </a:stretch>
            </p:blipFill>
            <p:spPr>
              <a:xfrm>
                <a:off x="1071683" y="793527"/>
                <a:ext cx="8817840" cy="1643760"/>
              </a:xfrm>
              <a:prstGeom prst="rect">
                <a:avLst/>
              </a:prstGeom>
            </p:spPr>
          </p:pic>
        </mc:Fallback>
      </mc:AlternateContent>
    </p:spTree>
    <p:extLst>
      <p:ext uri="{BB962C8B-B14F-4D97-AF65-F5344CB8AC3E}">
        <p14:creationId xmlns:p14="http://schemas.microsoft.com/office/powerpoint/2010/main" val="27817501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65</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7843" y="1175847"/>
              <a:ext cx="2397240" cy="1400040"/>
            </p14:xfrm>
          </p:contentPart>
        </mc:Choice>
        <mc:Fallback xmlns="">
          <p:pic>
            <p:nvPicPr>
              <p:cNvPr id="10" name="Ink 9"/>
              <p:cNvPicPr/>
              <p:nvPr/>
            </p:nvPicPr>
            <p:blipFill>
              <a:blip r:embed="rId3"/>
              <a:stretch>
                <a:fillRect/>
              </a:stretch>
            </p:blipFill>
            <p:spPr>
              <a:xfrm>
                <a:off x="1744523" y="1162527"/>
                <a:ext cx="2423880" cy="142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385843" y="880287"/>
              <a:ext cx="2985840" cy="1166400"/>
            </p14:xfrm>
          </p:contentPart>
        </mc:Choice>
        <mc:Fallback xmlns="">
          <p:pic>
            <p:nvPicPr>
              <p:cNvPr id="14" name="Ink 13"/>
              <p:cNvPicPr/>
              <p:nvPr/>
            </p:nvPicPr>
            <p:blipFill>
              <a:blip r:embed="rId5"/>
              <a:stretch>
                <a:fillRect/>
              </a:stretch>
            </p:blipFill>
            <p:spPr>
              <a:xfrm>
                <a:off x="4373603" y="866247"/>
                <a:ext cx="300168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2746043" y="1995567"/>
              <a:ext cx="5357880" cy="407880"/>
            </p14:xfrm>
          </p:contentPart>
        </mc:Choice>
        <mc:Fallback xmlns="">
          <p:pic>
            <p:nvPicPr>
              <p:cNvPr id="15" name="Ink 14"/>
              <p:cNvPicPr/>
              <p:nvPr/>
            </p:nvPicPr>
            <p:blipFill>
              <a:blip r:embed="rId7"/>
              <a:stretch>
                <a:fillRect/>
              </a:stretch>
            </p:blipFill>
            <p:spPr>
              <a:xfrm>
                <a:off x="2734523" y="1991247"/>
                <a:ext cx="5373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646603" y="2311647"/>
              <a:ext cx="937800" cy="81360"/>
            </p14:xfrm>
          </p:contentPart>
        </mc:Choice>
        <mc:Fallback xmlns="">
          <p:pic>
            <p:nvPicPr>
              <p:cNvPr id="16" name="Ink 15"/>
              <p:cNvPicPr/>
              <p:nvPr/>
            </p:nvPicPr>
            <p:blipFill>
              <a:blip r:embed="rId9"/>
              <a:stretch>
                <a:fillRect/>
              </a:stretch>
            </p:blipFill>
            <p:spPr>
              <a:xfrm>
                <a:off x="1634363" y="2308047"/>
                <a:ext cx="953640" cy="95400"/>
              </a:xfrm>
              <a:prstGeom prst="rect">
                <a:avLst/>
              </a:prstGeom>
            </p:spPr>
          </p:pic>
        </mc:Fallback>
      </mc:AlternateContent>
    </p:spTree>
    <p:extLst>
      <p:ext uri="{BB962C8B-B14F-4D97-AF65-F5344CB8AC3E}">
        <p14:creationId xmlns:p14="http://schemas.microsoft.com/office/powerpoint/2010/main" val="28761963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66</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692243" y="739527"/>
              <a:ext cx="7885080" cy="5154120"/>
            </p14:xfrm>
          </p:contentPart>
        </mc:Choice>
        <mc:Fallback xmlns="">
          <p:pic>
            <p:nvPicPr>
              <p:cNvPr id="10" name="Ink 9"/>
              <p:cNvPicPr/>
              <p:nvPr/>
            </p:nvPicPr>
            <p:blipFill>
              <a:blip r:embed="rId3"/>
              <a:stretch>
                <a:fillRect/>
              </a:stretch>
            </p:blipFill>
            <p:spPr>
              <a:xfrm>
                <a:off x="685763" y="730527"/>
                <a:ext cx="7905960" cy="5174640"/>
              </a:xfrm>
              <a:prstGeom prst="rect">
                <a:avLst/>
              </a:prstGeom>
            </p:spPr>
          </p:pic>
        </mc:Fallback>
      </mc:AlternateContent>
    </p:spTree>
    <p:extLst>
      <p:ext uri="{BB962C8B-B14F-4D97-AF65-F5344CB8AC3E}">
        <p14:creationId xmlns:p14="http://schemas.microsoft.com/office/powerpoint/2010/main" val="287716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7</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7</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Crowdsourcing is the path toward qualitative big </a:t>
            </a:r>
            <a:r>
              <a:rPr lang="en-US" dirty="0" smtClean="0"/>
              <a:t>data</a:t>
            </a:r>
          </a:p>
          <a:p>
            <a:pPr marL="0" indent="0" algn="ctr">
              <a:buNone/>
            </a:pPr>
            <a:endParaRPr lang="en-US" dirty="0"/>
          </a:p>
          <a:p>
            <a:pPr marL="0" indent="0" algn="ctr">
              <a:buNone/>
            </a:pPr>
            <a:endParaRPr lang="en-US" dirty="0" smtClean="0"/>
          </a:p>
          <a:p>
            <a:pPr marL="0" indent="0" algn="ctr">
              <a:buNone/>
            </a:pPr>
            <a:r>
              <a:rPr lang="en-US" dirty="0" smtClean="0"/>
              <a:t>… but we need to understand it.</a:t>
            </a:r>
            <a:endParaRPr lang="en-US" dirty="0"/>
          </a:p>
        </p:txBody>
      </p:sp>
    </p:spTree>
    <p:extLst>
      <p:ext uri="{BB962C8B-B14F-4D97-AF65-F5344CB8AC3E}">
        <p14:creationId xmlns:p14="http://schemas.microsoft.com/office/powerpoint/2010/main" val="718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bg1"/>
                </a:solidFill>
                <a:latin typeface="+mj-lt"/>
              </a:rPr>
              <a:t>Humans have </a:t>
            </a:r>
            <a:r>
              <a:rPr lang="en-US" dirty="0">
                <a:solidFill>
                  <a:schemeClr val="bg1"/>
                </a:solidFill>
                <a:latin typeface="+mj-lt"/>
              </a:rPr>
              <a:t>predictable and unpredictable </a:t>
            </a:r>
            <a:r>
              <a:rPr lang="en-US" dirty="0" smtClean="0">
                <a:solidFill>
                  <a:schemeClr val="bg1"/>
                </a:solidFill>
                <a:latin typeface="+mj-lt"/>
              </a:rPr>
              <a:t>biases </a:t>
            </a:r>
            <a:r>
              <a:rPr lang="en-US" dirty="0">
                <a:solidFill>
                  <a:schemeClr val="bg1"/>
                </a:solidFill>
                <a:latin typeface="+mj-lt"/>
              </a:rPr>
              <a:t>that make it difficult to systematically adopt their contributions in an information system. </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3667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691513" y="780184"/>
              <a:ext cx="6576120" cy="1158480"/>
            </p14:xfrm>
          </p:contentPart>
        </mc:Choice>
        <mc:Fallback xmlns="">
          <p:pic>
            <p:nvPicPr>
              <p:cNvPr id="6" name="Ink 5"/>
              <p:cNvPicPr/>
              <p:nvPr/>
            </p:nvPicPr>
            <p:blipFill>
              <a:blip r:embed="rId3"/>
              <a:stretch>
                <a:fillRect/>
              </a:stretch>
            </p:blipFill>
            <p:spPr>
              <a:xfrm>
                <a:off x="1680353" y="771904"/>
                <a:ext cx="6602040" cy="1172160"/>
              </a:xfrm>
              <a:prstGeom prst="rect">
                <a:avLst/>
              </a:prstGeom>
            </p:spPr>
          </p:pic>
        </mc:Fallback>
      </mc:AlternateContent>
      <p:sp>
        <p:nvSpPr>
          <p:cNvPr id="3" name="Rectangle 2"/>
          <p:cNvSpPr/>
          <p:nvPr/>
        </p:nvSpPr>
        <p:spPr>
          <a:xfrm>
            <a:off x="1257300" y="2505670"/>
            <a:ext cx="6096000" cy="1200329"/>
          </a:xfrm>
          <a:prstGeom prst="rect">
            <a:avLst/>
          </a:prstGeom>
        </p:spPr>
        <p:txBody>
          <a:bodyPr>
            <a:spAutoFit/>
          </a:bodyPr>
          <a:lstStyle/>
          <a:p>
            <a:r>
              <a:rPr lang="en-US" dirty="0" smtClean="0"/>
              <a:t>Changing the incentive structure can change contributions (Mason </a:t>
            </a:r>
            <a:r>
              <a:rPr lang="en-US" dirty="0"/>
              <a:t>and Watts </a:t>
            </a:r>
            <a:r>
              <a:rPr lang="en-US" dirty="0" smtClean="0"/>
              <a:t>2010)</a:t>
            </a:r>
          </a:p>
          <a:p>
            <a:endParaRPr lang="en-US" dirty="0" smtClean="0"/>
          </a:p>
          <a:p>
            <a:endParaRPr lang="en-US" dirty="0"/>
          </a:p>
        </p:txBody>
      </p:sp>
    </p:spTree>
    <p:extLst>
      <p:ext uri="{BB962C8B-B14F-4D97-AF65-F5344CB8AC3E}">
        <p14:creationId xmlns:p14="http://schemas.microsoft.com/office/powerpoint/2010/main" val="23703025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3"/>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22764</TotalTime>
  <Words>4747</Words>
  <Application>Microsoft Office PowerPoint</Application>
  <PresentationFormat>Widescreen</PresentationFormat>
  <Paragraphs>762</Paragraphs>
  <Slides>66</Slides>
  <Notes>39</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66</vt:i4>
      </vt:variant>
    </vt:vector>
  </HeadingPairs>
  <TitlesOfParts>
    <vt:vector size="85" baseType="lpstr">
      <vt:lpstr>Arial</vt:lpstr>
      <vt:lpstr>Calibri</vt:lpstr>
      <vt:lpstr>Cambria</vt:lpstr>
      <vt:lpstr>Cambria Math</vt:lpstr>
      <vt:lpstr>Didot</vt:lpstr>
      <vt:lpstr>FontAwesome</vt:lpstr>
      <vt:lpstr>Helvetica</vt:lpstr>
      <vt:lpstr>Helvetica Neue</vt:lpstr>
      <vt:lpstr>Lato</vt:lpstr>
      <vt:lpstr>Lato Black</vt:lpstr>
      <vt:lpstr>Lato Light</vt:lpstr>
      <vt:lpstr>Roboto Black</vt:lpstr>
      <vt:lpstr>Roboto Light</vt:lpstr>
      <vt:lpstr>Roboto Light</vt:lpstr>
      <vt:lpstr>Roboto Medium</vt:lpstr>
      <vt:lpstr>Roboto Medium</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Organisciak</dc:creator>
  <cp:keywords>crowdsourcing;dissertation</cp:keywords>
  <cp:lastModifiedBy>Peter Organisciak</cp:lastModifiedBy>
  <cp:revision>2579</cp:revision>
  <dcterms:created xsi:type="dcterms:W3CDTF">2014-10-04T04:19:21Z</dcterms:created>
  <dcterms:modified xsi:type="dcterms:W3CDTF">2015-09-21T03:42:38Z</dcterms:modified>
</cp:coreProperties>
</file>